
<file path=[Content_Types].xml><?xml version="1.0" encoding="utf-8"?>
<Types xmlns="http://schemas.openxmlformats.org/package/2006/content-types">
  <Default Extension="jpeg" ContentType="image/jpeg"/>
  <Default Extension="mov" ContentType="video/quicktime"/>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0" r:id="rId1"/>
  </p:sldMasterIdLst>
  <p:notesMasterIdLst>
    <p:notesMasterId r:id="rId40"/>
  </p:notesMasterIdLst>
  <p:handoutMasterIdLst>
    <p:handoutMasterId r:id="rId41"/>
  </p:handoutMasterIdLst>
  <p:sldIdLst>
    <p:sldId id="256" r:id="rId2"/>
    <p:sldId id="302" r:id="rId3"/>
    <p:sldId id="268" r:id="rId4"/>
    <p:sldId id="267" r:id="rId5"/>
    <p:sldId id="264" r:id="rId6"/>
    <p:sldId id="303" r:id="rId7"/>
    <p:sldId id="300" r:id="rId8"/>
    <p:sldId id="305" r:id="rId9"/>
    <p:sldId id="277" r:id="rId10"/>
    <p:sldId id="307" r:id="rId11"/>
    <p:sldId id="276" r:id="rId12"/>
    <p:sldId id="311" r:id="rId13"/>
    <p:sldId id="312" r:id="rId14"/>
    <p:sldId id="282" r:id="rId15"/>
    <p:sldId id="288" r:id="rId16"/>
    <p:sldId id="292" r:id="rId17"/>
    <p:sldId id="291" r:id="rId18"/>
    <p:sldId id="315" r:id="rId19"/>
    <p:sldId id="294" r:id="rId20"/>
    <p:sldId id="319" r:id="rId21"/>
    <p:sldId id="318" r:id="rId22"/>
    <p:sldId id="317" r:id="rId23"/>
    <p:sldId id="316" r:id="rId24"/>
    <p:sldId id="309" r:id="rId25"/>
    <p:sldId id="310" r:id="rId26"/>
    <p:sldId id="320" r:id="rId27"/>
    <p:sldId id="260" r:id="rId28"/>
    <p:sldId id="299" r:id="rId29"/>
    <p:sldId id="283" r:id="rId30"/>
    <p:sldId id="261" r:id="rId31"/>
    <p:sldId id="281" r:id="rId32"/>
    <p:sldId id="272" r:id="rId33"/>
    <p:sldId id="271" r:id="rId34"/>
    <p:sldId id="279" r:id="rId35"/>
    <p:sldId id="258" r:id="rId36"/>
    <p:sldId id="280" r:id="rId37"/>
    <p:sldId id="266" r:id="rId38"/>
    <p:sldId id="265" r:id="rId39"/>
  </p:sldIdLst>
  <p:sldSz cx="9144000" cy="6858000" type="screen4x3"/>
  <p:notesSz cx="9144000" cy="6858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7407"/>
    <p:restoredTop sz="90672"/>
  </p:normalViewPr>
  <p:slideViewPr>
    <p:cSldViewPr snapToGrid="0" snapToObjects="1">
      <p:cViewPr>
        <p:scale>
          <a:sx n="144" d="100"/>
          <a:sy n="144" d="100"/>
        </p:scale>
        <p:origin x="2000" y="2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a:extLst>
              <a:ext uri="{FF2B5EF4-FFF2-40B4-BE49-F238E27FC236}">
                <a16:creationId xmlns:a16="http://schemas.microsoft.com/office/drawing/2014/main" id="{9A3B7579-7E61-D944-B645-4D940E7409F2}"/>
              </a:ext>
            </a:extLst>
          </p:cNvPr>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日付プレースホルダー 2">
            <a:extLst>
              <a:ext uri="{FF2B5EF4-FFF2-40B4-BE49-F238E27FC236}">
                <a16:creationId xmlns:a16="http://schemas.microsoft.com/office/drawing/2014/main" id="{154C1CC4-8540-F04C-B83A-398D2027FC3B}"/>
              </a:ext>
            </a:extLst>
          </p:cNvPr>
          <p:cNvSpPr>
            <a:spLocks noGrp="1"/>
          </p:cNvSpPr>
          <p:nvPr>
            <p:ph type="dt" sz="quarter" idx="1"/>
          </p:nvPr>
        </p:nvSpPr>
        <p:spPr>
          <a:xfrm>
            <a:off x="5179484" y="0"/>
            <a:ext cx="3962400" cy="344091"/>
          </a:xfrm>
          <a:prstGeom prst="rect">
            <a:avLst/>
          </a:prstGeom>
        </p:spPr>
        <p:txBody>
          <a:bodyPr vert="horz" lIns="91440" tIns="45720" rIns="91440" bIns="45720" rtlCol="0"/>
          <a:lstStyle>
            <a:lvl1pPr algn="r">
              <a:defRPr sz="1200"/>
            </a:lvl1pPr>
          </a:lstStyle>
          <a:p>
            <a:fld id="{BA003CF2-37FF-EA4A-93BE-C929F2531ACD}" type="datetimeFigureOut">
              <a:rPr lang="en-US" smtClean="0"/>
              <a:t>1/12/19</a:t>
            </a:fld>
            <a:endParaRPr lang="en-US"/>
          </a:p>
        </p:txBody>
      </p:sp>
      <p:sp>
        <p:nvSpPr>
          <p:cNvPr id="4" name="フッター プレースホルダー 3">
            <a:extLst>
              <a:ext uri="{FF2B5EF4-FFF2-40B4-BE49-F238E27FC236}">
                <a16:creationId xmlns:a16="http://schemas.microsoft.com/office/drawing/2014/main" id="{3443ECD2-1998-6340-9D15-72A8933D80FD}"/>
              </a:ext>
            </a:extLst>
          </p:cNvPr>
          <p:cNvSpPr>
            <a:spLocks noGrp="1"/>
          </p:cNvSpPr>
          <p:nvPr>
            <p:ph type="ftr" sz="quarter" idx="2"/>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5" name="スライド番号プレースホルダー 4">
            <a:extLst>
              <a:ext uri="{FF2B5EF4-FFF2-40B4-BE49-F238E27FC236}">
                <a16:creationId xmlns:a16="http://schemas.microsoft.com/office/drawing/2014/main" id="{C21D0D94-0A18-9E41-98EA-C81200582FD0}"/>
              </a:ext>
            </a:extLst>
          </p:cNvPr>
          <p:cNvSpPr>
            <a:spLocks noGrp="1"/>
          </p:cNvSpPr>
          <p:nvPr>
            <p:ph type="sldNum" sz="quarter" idx="3"/>
          </p:nvPr>
        </p:nvSpPr>
        <p:spPr>
          <a:xfrm>
            <a:off x="5179484" y="6513910"/>
            <a:ext cx="3962400" cy="344090"/>
          </a:xfrm>
          <a:prstGeom prst="rect">
            <a:avLst/>
          </a:prstGeom>
        </p:spPr>
        <p:txBody>
          <a:bodyPr vert="horz" lIns="91440" tIns="45720" rIns="91440" bIns="45720" rtlCol="0" anchor="b"/>
          <a:lstStyle>
            <a:lvl1pPr algn="r">
              <a:defRPr sz="1200"/>
            </a:lvl1pPr>
          </a:lstStyle>
          <a:p>
            <a:fld id="{F2269CF9-3A7D-2046-81BD-650C526976DF}" type="slidenum">
              <a:rPr lang="en-US" smtClean="0"/>
              <a:t>‹#›</a:t>
            </a:fld>
            <a:endParaRPr lang="en-US"/>
          </a:p>
        </p:txBody>
      </p:sp>
    </p:spTree>
    <p:extLst>
      <p:ext uri="{BB962C8B-B14F-4D97-AF65-F5344CB8AC3E}">
        <p14:creationId xmlns:p14="http://schemas.microsoft.com/office/powerpoint/2010/main" val="309095153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日付プレースホルダー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97D686F4-9649-354C-87E3-C9D903D81344}" type="datetimeFigureOut">
              <a:rPr lang="en-US" smtClean="0"/>
              <a:t>1/12/19</a:t>
            </a:fld>
            <a:endParaRPr lang="en-US"/>
          </a:p>
        </p:txBody>
      </p:sp>
      <p:sp>
        <p:nvSpPr>
          <p:cNvPr id="4" name="スライド イメージ プレースホルダー 3"/>
          <p:cNvSpPr>
            <a:spLocks noGrp="1" noRot="1" noChangeAspect="1"/>
          </p:cNvSpPr>
          <p:nvPr>
            <p:ph type="sldImg" idx="2"/>
          </p:nvPr>
        </p:nvSpPr>
        <p:spPr>
          <a:xfrm>
            <a:off x="3028950" y="857250"/>
            <a:ext cx="30861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ノート プレースホルダー 4"/>
          <p:cNvSpPr>
            <a:spLocks noGrp="1"/>
          </p:cNvSpPr>
          <p:nvPr>
            <p:ph type="body" sz="quarter" idx="3"/>
          </p:nvPr>
        </p:nvSpPr>
        <p:spPr>
          <a:xfrm>
            <a:off x="914400" y="3300412"/>
            <a:ext cx="7315200" cy="2700338"/>
          </a:xfrm>
          <a:prstGeom prst="rect">
            <a:avLst/>
          </a:prstGeom>
        </p:spPr>
        <p:txBody>
          <a:bodyPr vert="horz" lIns="91440" tIns="45720" rIns="91440" bIns="45720" rtlCol="0"/>
          <a:lstStyle/>
          <a:p>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a:p>
        </p:txBody>
      </p:sp>
      <p:sp>
        <p:nvSpPr>
          <p:cNvPr id="6" name="フッター プレースホルダー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7" name="スライド番号プレースホルダー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C074BC0D-E507-9A41-9FED-23F3B05637AB}" type="slidenum">
              <a:rPr lang="en-US" smtClean="0"/>
              <a:t>‹#›</a:t>
            </a:fld>
            <a:endParaRPr lang="en-US"/>
          </a:p>
        </p:txBody>
      </p:sp>
    </p:spTree>
    <p:extLst>
      <p:ext uri="{BB962C8B-B14F-4D97-AF65-F5344CB8AC3E}">
        <p14:creationId xmlns:p14="http://schemas.microsoft.com/office/powerpoint/2010/main" val="1317704347"/>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a:t>行番号とかないと見辛い</a:t>
            </a:r>
            <a:endParaRPr lang="en-US" dirty="0"/>
          </a:p>
        </p:txBody>
      </p:sp>
      <p:sp>
        <p:nvSpPr>
          <p:cNvPr id="4" name="スライド番号プレースホルダー 3"/>
          <p:cNvSpPr>
            <a:spLocks noGrp="1"/>
          </p:cNvSpPr>
          <p:nvPr>
            <p:ph type="sldNum" sz="quarter" idx="5"/>
          </p:nvPr>
        </p:nvSpPr>
        <p:spPr/>
        <p:txBody>
          <a:bodyPr/>
          <a:lstStyle/>
          <a:p>
            <a:fld id="{C074BC0D-E507-9A41-9FED-23F3B05637AB}" type="slidenum">
              <a:rPr lang="en-US" smtClean="0"/>
              <a:t>10</a:t>
            </a:fld>
            <a:endParaRPr lang="en-US"/>
          </a:p>
        </p:txBody>
      </p:sp>
    </p:spTree>
    <p:extLst>
      <p:ext uri="{BB962C8B-B14F-4D97-AF65-F5344CB8AC3E}">
        <p14:creationId xmlns:p14="http://schemas.microsoft.com/office/powerpoint/2010/main" val="27616358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a:t>行番号とかないと見辛い</a:t>
            </a:r>
            <a:endParaRPr lang="en-US" dirty="0"/>
          </a:p>
        </p:txBody>
      </p:sp>
      <p:sp>
        <p:nvSpPr>
          <p:cNvPr id="4" name="スライド番号プレースホルダー 3"/>
          <p:cNvSpPr>
            <a:spLocks noGrp="1"/>
          </p:cNvSpPr>
          <p:nvPr>
            <p:ph type="sldNum" sz="quarter" idx="5"/>
          </p:nvPr>
        </p:nvSpPr>
        <p:spPr/>
        <p:txBody>
          <a:bodyPr/>
          <a:lstStyle/>
          <a:p>
            <a:fld id="{C074BC0D-E507-9A41-9FED-23F3B05637AB}" type="slidenum">
              <a:rPr lang="en-US" smtClean="0"/>
              <a:t>24</a:t>
            </a:fld>
            <a:endParaRPr lang="en-US"/>
          </a:p>
        </p:txBody>
      </p:sp>
    </p:spTree>
    <p:extLst>
      <p:ext uri="{BB962C8B-B14F-4D97-AF65-F5344CB8AC3E}">
        <p14:creationId xmlns:p14="http://schemas.microsoft.com/office/powerpoint/2010/main" val="23213936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a:t>行番号とかないと見辛い</a:t>
            </a:r>
            <a:endParaRPr lang="en-US" dirty="0"/>
          </a:p>
        </p:txBody>
      </p:sp>
      <p:sp>
        <p:nvSpPr>
          <p:cNvPr id="4" name="スライド番号プレースホルダー 3"/>
          <p:cNvSpPr>
            <a:spLocks noGrp="1"/>
          </p:cNvSpPr>
          <p:nvPr>
            <p:ph type="sldNum" sz="quarter" idx="5"/>
          </p:nvPr>
        </p:nvSpPr>
        <p:spPr/>
        <p:txBody>
          <a:bodyPr/>
          <a:lstStyle/>
          <a:p>
            <a:fld id="{C074BC0D-E507-9A41-9FED-23F3B05637AB}" type="slidenum">
              <a:rPr lang="en-US" smtClean="0"/>
              <a:t>25</a:t>
            </a:fld>
            <a:endParaRPr lang="en-US"/>
          </a:p>
        </p:txBody>
      </p:sp>
    </p:spTree>
    <p:extLst>
      <p:ext uri="{BB962C8B-B14F-4D97-AF65-F5344CB8AC3E}">
        <p14:creationId xmlns:p14="http://schemas.microsoft.com/office/powerpoint/2010/main" val="3336934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a:t>既存の</a:t>
            </a:r>
            <a:r>
              <a:rPr lang="en-US" altLang="ja-JP" dirty="0"/>
              <a:t>GUI</a:t>
            </a:r>
            <a:r>
              <a:rPr lang="ja-JP" altLang="en-US"/>
              <a:t>ツール</a:t>
            </a:r>
            <a:r>
              <a:rPr lang="en-US" altLang="ja-JP" dirty="0"/>
              <a:t>iSPIN</a:t>
            </a:r>
            <a:r>
              <a:rPr lang="ja-JP" altLang="en-US"/>
              <a:t>との比較</a:t>
            </a:r>
            <a:endParaRPr lang="en-US" altLang="ja-JP" dirty="0"/>
          </a:p>
          <a:p>
            <a:endParaRPr lang="en-US" dirty="0"/>
          </a:p>
        </p:txBody>
      </p:sp>
      <p:sp>
        <p:nvSpPr>
          <p:cNvPr id="4" name="スライド番号プレースホルダー 3"/>
          <p:cNvSpPr>
            <a:spLocks noGrp="1"/>
          </p:cNvSpPr>
          <p:nvPr>
            <p:ph type="sldNum" sz="quarter" idx="5"/>
          </p:nvPr>
        </p:nvSpPr>
        <p:spPr/>
        <p:txBody>
          <a:bodyPr/>
          <a:lstStyle/>
          <a:p>
            <a:fld id="{C074BC0D-E507-9A41-9FED-23F3B05637AB}" type="slidenum">
              <a:rPr lang="en-US" smtClean="0"/>
              <a:t>27</a:t>
            </a:fld>
            <a:endParaRPr lang="en-US"/>
          </a:p>
        </p:txBody>
      </p:sp>
    </p:spTree>
    <p:extLst>
      <p:ext uri="{BB962C8B-B14F-4D97-AF65-F5344CB8AC3E}">
        <p14:creationId xmlns:p14="http://schemas.microsoft.com/office/powerpoint/2010/main" val="12923997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a:t>ちゃんと説明</a:t>
            </a:r>
            <a:endParaRPr lang="en-US" dirty="0"/>
          </a:p>
        </p:txBody>
      </p:sp>
      <p:sp>
        <p:nvSpPr>
          <p:cNvPr id="4" name="スライド番号プレースホルダー 3"/>
          <p:cNvSpPr>
            <a:spLocks noGrp="1"/>
          </p:cNvSpPr>
          <p:nvPr>
            <p:ph type="sldNum" sz="quarter" idx="5"/>
          </p:nvPr>
        </p:nvSpPr>
        <p:spPr/>
        <p:txBody>
          <a:bodyPr/>
          <a:lstStyle/>
          <a:p>
            <a:fld id="{C074BC0D-E507-9A41-9FED-23F3B05637AB}" type="slidenum">
              <a:rPr lang="en-US" smtClean="0"/>
              <a:t>34</a:t>
            </a:fld>
            <a:endParaRPr lang="en-US"/>
          </a:p>
        </p:txBody>
      </p:sp>
    </p:spTree>
    <p:extLst>
      <p:ext uri="{BB962C8B-B14F-4D97-AF65-F5344CB8AC3E}">
        <p14:creationId xmlns:p14="http://schemas.microsoft.com/office/powerpoint/2010/main" val="42039256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a:t>目次をつけるなら、なぜその話をするのか、理由を話す</a:t>
            </a:r>
            <a:endParaRPr lang="en-US" dirty="0"/>
          </a:p>
        </p:txBody>
      </p:sp>
      <p:sp>
        <p:nvSpPr>
          <p:cNvPr id="4" name="スライド番号プレースホルダー 3"/>
          <p:cNvSpPr>
            <a:spLocks noGrp="1"/>
          </p:cNvSpPr>
          <p:nvPr>
            <p:ph type="sldNum" sz="quarter" idx="5"/>
          </p:nvPr>
        </p:nvSpPr>
        <p:spPr/>
        <p:txBody>
          <a:bodyPr/>
          <a:lstStyle/>
          <a:p>
            <a:fld id="{C074BC0D-E507-9A41-9FED-23F3B05637AB}" type="slidenum">
              <a:rPr lang="en-US" smtClean="0"/>
              <a:t>35</a:t>
            </a:fld>
            <a:endParaRPr lang="en-US"/>
          </a:p>
        </p:txBody>
      </p:sp>
    </p:spTree>
    <p:extLst>
      <p:ext uri="{BB962C8B-B14F-4D97-AF65-F5344CB8AC3E}">
        <p14:creationId xmlns:p14="http://schemas.microsoft.com/office/powerpoint/2010/main" val="16400434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ja-JP" altLang="en-US"/>
              <a:t>マスター タイトルの書式設定</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93E93E8C-39F0-0D4B-A4CA-2E06D84F57CA}" type="datetime1">
              <a:rPr lang="ja-JP" altLang="en-US" smtClean="0"/>
              <a:t>2019/1/12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B5EABC8-8B1E-0F4D-B7D7-FD4CED23A004}" type="slidenum">
              <a:rPr lang="en-US" smtClean="0"/>
              <a:t>‹#›</a:t>
            </a:fld>
            <a:endParaRPr lang="en-US"/>
          </a:p>
        </p:txBody>
      </p:sp>
    </p:spTree>
    <p:extLst>
      <p:ext uri="{BB962C8B-B14F-4D97-AF65-F5344CB8AC3E}">
        <p14:creationId xmlns:p14="http://schemas.microsoft.com/office/powerpoint/2010/main" val="28263504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6394BF85-9913-7845-92D2-636F4D92F55C}" type="datetime1">
              <a:rPr lang="ja-JP" altLang="en-US" smtClean="0"/>
              <a:t>2019/1/12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B5EABC8-8B1E-0F4D-B7D7-FD4CED23A004}" type="slidenum">
              <a:rPr lang="en-US" smtClean="0"/>
              <a:t>‹#›</a:t>
            </a:fld>
            <a:endParaRPr lang="en-US"/>
          </a:p>
        </p:txBody>
      </p:sp>
    </p:spTree>
    <p:extLst>
      <p:ext uri="{BB962C8B-B14F-4D97-AF65-F5344CB8AC3E}">
        <p14:creationId xmlns:p14="http://schemas.microsoft.com/office/powerpoint/2010/main" val="28833485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ED983786-8FA7-2041-88BE-B870A050101F}" type="datetime1">
              <a:rPr lang="ja-JP" altLang="en-US" smtClean="0"/>
              <a:t>2019/1/12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B5EABC8-8B1E-0F4D-B7D7-FD4CED23A004}" type="slidenum">
              <a:rPr lang="en-US" smtClean="0"/>
              <a:t>‹#›</a:t>
            </a:fld>
            <a:endParaRPr lang="en-US"/>
          </a:p>
        </p:txBody>
      </p:sp>
    </p:spTree>
    <p:extLst>
      <p:ext uri="{BB962C8B-B14F-4D97-AF65-F5344CB8AC3E}">
        <p14:creationId xmlns:p14="http://schemas.microsoft.com/office/powerpoint/2010/main" val="17166484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3CDC3DB2-2D92-E742-B9F8-49D1BD8AE093}" type="datetime1">
              <a:rPr lang="ja-JP" altLang="en-US" smtClean="0"/>
              <a:t>2019/1/12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B5EABC8-8B1E-0F4D-B7D7-FD4CED23A004}" type="slidenum">
              <a:rPr lang="en-US" smtClean="0"/>
              <a:t>‹#›</a:t>
            </a:fld>
            <a:endParaRPr lang="en-US"/>
          </a:p>
        </p:txBody>
      </p:sp>
    </p:spTree>
    <p:extLst>
      <p:ext uri="{BB962C8B-B14F-4D97-AF65-F5344CB8AC3E}">
        <p14:creationId xmlns:p14="http://schemas.microsoft.com/office/powerpoint/2010/main" val="9784035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B0FEE3D6-C91E-1C4F-A0CA-4ED5253F79DD}" type="datetime1">
              <a:rPr lang="ja-JP" altLang="en-US" smtClean="0"/>
              <a:t>2019/1/12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B5EABC8-8B1E-0F4D-B7D7-FD4CED23A004}" type="slidenum">
              <a:rPr lang="en-US" smtClean="0"/>
              <a:t>‹#›</a:t>
            </a:fld>
            <a:endParaRPr lang="en-US"/>
          </a:p>
        </p:txBody>
      </p:sp>
    </p:spTree>
    <p:extLst>
      <p:ext uri="{BB962C8B-B14F-4D97-AF65-F5344CB8AC3E}">
        <p14:creationId xmlns:p14="http://schemas.microsoft.com/office/powerpoint/2010/main" val="9214745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1C7E9FD5-0DC9-0444-B395-3B23946AA077}" type="datetime1">
              <a:rPr lang="ja-JP" altLang="en-US" smtClean="0"/>
              <a:t>2019/1/12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B5EABC8-8B1E-0F4D-B7D7-FD4CED23A004}" type="slidenum">
              <a:rPr lang="en-US" smtClean="0"/>
              <a:t>‹#›</a:t>
            </a:fld>
            <a:endParaRPr lang="en-US"/>
          </a:p>
        </p:txBody>
      </p:sp>
    </p:spTree>
    <p:extLst>
      <p:ext uri="{BB962C8B-B14F-4D97-AF65-F5344CB8AC3E}">
        <p14:creationId xmlns:p14="http://schemas.microsoft.com/office/powerpoint/2010/main" val="30744734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4" name="Content Placeholder 3"/>
          <p:cNvSpPr>
            <a:spLocks noGrp="1"/>
          </p:cNvSpPr>
          <p:nvPr>
            <p:ph sz="half" idx="2"/>
          </p:nvPr>
        </p:nvSpPr>
        <p:spPr>
          <a:xfrm>
            <a:off x="629842" y="2505075"/>
            <a:ext cx="3868340" cy="3684588"/>
          </a:xfrm>
        </p:spPr>
        <p:txBody>
          <a:body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6" name="Content Placeholder 5"/>
          <p:cNvSpPr>
            <a:spLocks noGrp="1"/>
          </p:cNvSpPr>
          <p:nvPr>
            <p:ph sz="quarter" idx="4"/>
          </p:nvPr>
        </p:nvSpPr>
        <p:spPr>
          <a:xfrm>
            <a:off x="4629150" y="2505075"/>
            <a:ext cx="3887391" cy="3684588"/>
          </a:xfrm>
        </p:spPr>
        <p:txBody>
          <a:body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9DC87905-73E7-6942-915D-E621402E19F3}" type="datetime1">
              <a:rPr lang="ja-JP" altLang="en-US" smtClean="0"/>
              <a:t>2019/1/12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B5EABC8-8B1E-0F4D-B7D7-FD4CED23A004}" type="slidenum">
              <a:rPr lang="en-US" smtClean="0"/>
              <a:t>‹#›</a:t>
            </a:fld>
            <a:endParaRPr lang="en-US"/>
          </a:p>
        </p:txBody>
      </p:sp>
    </p:spTree>
    <p:extLst>
      <p:ext uri="{BB962C8B-B14F-4D97-AF65-F5344CB8AC3E}">
        <p14:creationId xmlns:p14="http://schemas.microsoft.com/office/powerpoint/2010/main" val="10572142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68810D7F-035B-AD4B-822C-5648B661C1B3}" type="datetime1">
              <a:rPr lang="ja-JP" altLang="en-US" smtClean="0"/>
              <a:t>2019/1/12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B5EABC8-8B1E-0F4D-B7D7-FD4CED23A004}" type="slidenum">
              <a:rPr lang="en-US" smtClean="0"/>
              <a:t>‹#›</a:t>
            </a:fld>
            <a:endParaRPr lang="en-US"/>
          </a:p>
        </p:txBody>
      </p:sp>
    </p:spTree>
    <p:extLst>
      <p:ext uri="{BB962C8B-B14F-4D97-AF65-F5344CB8AC3E}">
        <p14:creationId xmlns:p14="http://schemas.microsoft.com/office/powerpoint/2010/main" val="19266444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D67B5E7-633F-1B47-9AF3-285D0D86D7D7}" type="datetime1">
              <a:rPr lang="ja-JP" altLang="en-US" smtClean="0"/>
              <a:t>2019/1/12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B5EABC8-8B1E-0F4D-B7D7-FD4CED23A004}" type="slidenum">
              <a:rPr lang="en-US" smtClean="0"/>
              <a:t>‹#›</a:t>
            </a:fld>
            <a:endParaRPr lang="en-US"/>
          </a:p>
        </p:txBody>
      </p:sp>
    </p:spTree>
    <p:extLst>
      <p:ext uri="{BB962C8B-B14F-4D97-AF65-F5344CB8AC3E}">
        <p14:creationId xmlns:p14="http://schemas.microsoft.com/office/powerpoint/2010/main" val="14817035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39DDC1CD-D35D-F249-AB30-9AF00AD873F9}" type="datetime1">
              <a:rPr lang="ja-JP" altLang="en-US" smtClean="0"/>
              <a:t>2019/1/12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B5EABC8-8B1E-0F4D-B7D7-FD4CED23A004}" type="slidenum">
              <a:rPr lang="en-US" smtClean="0"/>
              <a:t>‹#›</a:t>
            </a:fld>
            <a:endParaRPr lang="en-US"/>
          </a:p>
        </p:txBody>
      </p:sp>
    </p:spTree>
    <p:extLst>
      <p:ext uri="{BB962C8B-B14F-4D97-AF65-F5344CB8AC3E}">
        <p14:creationId xmlns:p14="http://schemas.microsoft.com/office/powerpoint/2010/main" val="17168097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1D4284ED-3DD9-BA4D-836B-2793A5BE594D}" type="datetime1">
              <a:rPr lang="ja-JP" altLang="en-US" smtClean="0"/>
              <a:t>2019/1/12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B5EABC8-8B1E-0F4D-B7D7-FD4CED23A004}" type="slidenum">
              <a:rPr lang="en-US" smtClean="0"/>
              <a:t>‹#›</a:t>
            </a:fld>
            <a:endParaRPr lang="en-US"/>
          </a:p>
        </p:txBody>
      </p:sp>
    </p:spTree>
    <p:extLst>
      <p:ext uri="{BB962C8B-B14F-4D97-AF65-F5344CB8AC3E}">
        <p14:creationId xmlns:p14="http://schemas.microsoft.com/office/powerpoint/2010/main" val="9067245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B54A0FD-6880-3043-BD56-D6CAE906F874}" type="datetime1">
              <a:rPr lang="ja-JP" altLang="en-US" smtClean="0"/>
              <a:t>2019/1/12</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800">
                <a:solidFill>
                  <a:schemeClr val="tx1">
                    <a:tint val="75000"/>
                  </a:schemeClr>
                </a:solidFill>
              </a:defRPr>
            </a:lvl1pPr>
          </a:lstStyle>
          <a:p>
            <a:fld id="{1B5EABC8-8B1E-0F4D-B7D7-FD4CED23A004}" type="slidenum">
              <a:rPr lang="en-US" smtClean="0"/>
              <a:pPr/>
              <a:t>‹#›</a:t>
            </a:fld>
            <a:endParaRPr lang="en-US" dirty="0"/>
          </a:p>
        </p:txBody>
      </p:sp>
    </p:spTree>
    <p:extLst>
      <p:ext uri="{BB962C8B-B14F-4D97-AF65-F5344CB8AC3E}">
        <p14:creationId xmlns:p14="http://schemas.microsoft.com/office/powerpoint/2010/main" val="298672704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ov"/><Relationship Id="rId1" Type="http://schemas.microsoft.com/office/2007/relationships/media" Target="../media/media2.mov"/><Relationship Id="rId4" Type="http://schemas.openxmlformats.org/officeDocument/2006/relationships/image" Target="../media/image8.png"/></Relationships>
</file>

<file path=ppt/slides/_rels/slide2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C73E5AA-FA69-994B-955C-00B36BBDD819}"/>
              </a:ext>
            </a:extLst>
          </p:cNvPr>
          <p:cNvSpPr>
            <a:spLocks noGrp="1"/>
          </p:cNvSpPr>
          <p:nvPr>
            <p:ph type="ctrTitle"/>
          </p:nvPr>
        </p:nvSpPr>
        <p:spPr/>
        <p:txBody>
          <a:bodyPr>
            <a:normAutofit/>
          </a:bodyPr>
          <a:lstStyle/>
          <a:p>
            <a:r>
              <a:rPr lang="en-US" sz="4000" dirty="0"/>
              <a:t>SPIN</a:t>
            </a:r>
            <a:r>
              <a:rPr lang="ja-JP" altLang="en-US" sz="4000"/>
              <a:t>によるメモリ順序を考慮したソフトウェアモデル検査の</a:t>
            </a:r>
            <a:br>
              <a:rPr lang="en-US" altLang="ja-JP" sz="4000" dirty="0"/>
            </a:br>
            <a:r>
              <a:rPr lang="ja-JP" altLang="en-US" sz="4000"/>
              <a:t>反例可視化</a:t>
            </a:r>
            <a:endParaRPr lang="en-US" sz="4000" dirty="0"/>
          </a:p>
        </p:txBody>
      </p:sp>
      <p:sp>
        <p:nvSpPr>
          <p:cNvPr id="3" name="字幕 2">
            <a:extLst>
              <a:ext uri="{FF2B5EF4-FFF2-40B4-BE49-F238E27FC236}">
                <a16:creationId xmlns:a16="http://schemas.microsoft.com/office/drawing/2014/main" id="{58E93DF1-248E-2242-85B5-533CB5FA4B69}"/>
              </a:ext>
            </a:extLst>
          </p:cNvPr>
          <p:cNvSpPr>
            <a:spLocks noGrp="1"/>
          </p:cNvSpPr>
          <p:nvPr>
            <p:ph type="subTitle" idx="1"/>
          </p:nvPr>
        </p:nvSpPr>
        <p:spPr/>
        <p:txBody>
          <a:bodyPr/>
          <a:lstStyle/>
          <a:p>
            <a:pPr algn="r"/>
            <a:r>
              <a:rPr lang="ja-JP" altLang="en-US"/>
              <a:t>松元稿如（高知工科大学）</a:t>
            </a:r>
            <a:endParaRPr lang="en-US" altLang="ja-JP" dirty="0"/>
          </a:p>
          <a:p>
            <a:pPr algn="r"/>
            <a:r>
              <a:rPr lang="ja-JP" altLang="en-US"/>
              <a:t>鵜川始陽（高知工科大学）</a:t>
            </a:r>
            <a:endParaRPr lang="en-US" dirty="0"/>
          </a:p>
        </p:txBody>
      </p:sp>
    </p:spTree>
    <p:extLst>
      <p:ext uri="{BB962C8B-B14F-4D97-AF65-F5344CB8AC3E}">
        <p14:creationId xmlns:p14="http://schemas.microsoft.com/office/powerpoint/2010/main" val="10084753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778DBE5-E6FC-074B-9ADC-F08B6E781693}"/>
              </a:ext>
            </a:extLst>
          </p:cNvPr>
          <p:cNvSpPr>
            <a:spLocks noGrp="1"/>
          </p:cNvSpPr>
          <p:nvPr>
            <p:ph type="title"/>
          </p:nvPr>
        </p:nvSpPr>
        <p:spPr>
          <a:xfrm>
            <a:off x="628650" y="365126"/>
            <a:ext cx="8316568" cy="1325563"/>
          </a:xfrm>
        </p:spPr>
        <p:txBody>
          <a:bodyPr/>
          <a:lstStyle/>
          <a:p>
            <a:r>
              <a:rPr lang="ja-JP" altLang="en-US">
                <a:latin typeface="Courier New" panose="02070309020205020404" pitchFamily="49" charset="0"/>
                <a:cs typeface="Courier New" panose="02070309020205020404" pitchFamily="49" charset="0"/>
              </a:rPr>
              <a:t>出力される反例</a:t>
            </a:r>
            <a:endParaRPr lang="en-US" dirty="0">
              <a:latin typeface="Courier New" panose="02070309020205020404" pitchFamily="49" charset="0"/>
              <a:cs typeface="Courier New" panose="02070309020205020404" pitchFamily="49" charset="0"/>
            </a:endParaRPr>
          </a:p>
        </p:txBody>
      </p:sp>
      <p:sp>
        <p:nvSpPr>
          <p:cNvPr id="5" name="テキスト ボックス 4">
            <a:extLst>
              <a:ext uri="{FF2B5EF4-FFF2-40B4-BE49-F238E27FC236}">
                <a16:creationId xmlns:a16="http://schemas.microsoft.com/office/drawing/2014/main" id="{7C305581-E98C-214A-BE05-D5F54696BD53}"/>
              </a:ext>
            </a:extLst>
          </p:cNvPr>
          <p:cNvSpPr txBox="1"/>
          <p:nvPr/>
        </p:nvSpPr>
        <p:spPr>
          <a:xfrm>
            <a:off x="1931670" y="2153424"/>
            <a:ext cx="7212330" cy="4647426"/>
          </a:xfrm>
          <a:prstGeom prst="rect">
            <a:avLst/>
          </a:prstGeom>
          <a:noFill/>
          <a:ln>
            <a:solidFill>
              <a:schemeClr val="accent1"/>
            </a:solidFill>
          </a:ln>
        </p:spPr>
        <p:txBody>
          <a:bodyPr wrap="square" rtlCol="0">
            <a:spAutoFit/>
          </a:bodyPr>
          <a:lstStyle/>
          <a:p>
            <a:r>
              <a:rPr lang="en-US" altLang="ja-JP" sz="1600" dirty="0">
                <a:latin typeface="Courier New" panose="02070309020205020404" pitchFamily="49" charset="0"/>
                <a:cs typeface="Courier New" panose="02070309020205020404" pitchFamily="49" charset="0"/>
              </a:rPr>
              <a:t> 5: [((len(queue[((_pid*2)+1)])&lt;2))]</a:t>
            </a:r>
          </a:p>
          <a:p>
            <a:r>
              <a:rPr lang="en-US" altLang="ja-JP" sz="1600" dirty="0">
                <a:latin typeface="Courier New" panose="02070309020205020404" pitchFamily="49" charset="0"/>
                <a:cs typeface="Courier New" panose="02070309020205020404" pitchFamily="49" charset="0"/>
              </a:rPr>
              <a:t> 5: [temp = 1]</a:t>
            </a:r>
          </a:p>
          <a:p>
            <a:r>
              <a:rPr lang="en-US" altLang="ja-JP" sz="1600" dirty="0">
                <a:latin typeface="Courier New" panose="02070309020205020404" pitchFamily="49" charset="0"/>
                <a:cs typeface="Courier New" panose="02070309020205020404" pitchFamily="49" charset="0"/>
              </a:rPr>
              <a:t> 6: [queue[((_pid*2)+1)]!temp]</a:t>
            </a:r>
          </a:p>
          <a:p>
            <a:r>
              <a:rPr lang="en-US" altLang="ja-JP" sz="1600" dirty="0">
                <a:latin typeface="Courier New" panose="02070309020205020404" pitchFamily="49" charset="0"/>
                <a:cs typeface="Courier New" panose="02070309020205020404" pitchFamily="49" charset="0"/>
              </a:rPr>
              <a:t> 6: [buffer[((_pid*2)+1)] = temp]</a:t>
            </a:r>
          </a:p>
          <a:p>
            <a:r>
              <a:rPr lang="en-US" altLang="ja-JP" sz="1600" dirty="0">
                <a:latin typeface="Courier New" panose="02070309020205020404" pitchFamily="49" charset="0"/>
                <a:cs typeface="Courier New" panose="02070309020205020404" pitchFamily="49" charset="0"/>
              </a:rPr>
              <a:t> 6: [gcounter = (gcounter+1)]</a:t>
            </a:r>
          </a:p>
          <a:p>
            <a:r>
              <a:rPr lang="en-US" altLang="ja-JP" sz="1600" dirty="0">
                <a:latin typeface="Courier New" panose="02070309020205020404" pitchFamily="49" charset="0"/>
                <a:cs typeface="Courier New" panose="02070309020205020404" pitchFamily="49" charset="0"/>
              </a:rPr>
              <a:t> 6: [lcounter[((_pid*2)+1)] = (lcounter[((_pid*2)+1)]+1)]</a:t>
            </a:r>
          </a:p>
          <a:p>
            <a:r>
              <a:rPr lang="en-US" altLang="ja-JP" sz="1600" dirty="0">
                <a:latin typeface="Courier New" panose="02070309020205020404" pitchFamily="49" charset="0"/>
                <a:cs typeface="Courier New" panose="02070309020205020404" pitchFamily="49" charset="0"/>
              </a:rPr>
              <a:t> 6: [temp = 0]</a:t>
            </a:r>
          </a:p>
          <a:p>
            <a:r>
              <a:rPr lang="en-US" altLang="ja-JP" sz="1600" dirty="0">
                <a:latin typeface="Courier New" panose="02070309020205020404" pitchFamily="49" charset="0"/>
                <a:cs typeface="Courier New" panose="02070309020205020404" pitchFamily="49" charset="0"/>
              </a:rPr>
              <a:t> 8: [b = ( ((lcounter[((_pid*2)+0)]==0)) -&gt;</a:t>
            </a:r>
          </a:p>
          <a:p>
            <a:r>
              <a:rPr lang="en-US" altLang="ja-JP" sz="1600" dirty="0">
                <a:latin typeface="Courier New" panose="02070309020205020404" pitchFamily="49" charset="0"/>
                <a:cs typeface="Courier New" panose="02070309020205020404" pitchFamily="49" charset="0"/>
              </a:rPr>
              <a:t>   (shared_memory[0]) : (buffer[((_pid*2)+0)]) )]</a:t>
            </a:r>
          </a:p>
          <a:p>
            <a:r>
              <a:rPr lang="en-US" altLang="ja-JP" sz="1600" dirty="0">
                <a:latin typeface="Courier New" panose="02070309020205020404" pitchFamily="49" charset="0"/>
                <a:cs typeface="Courier New" panose="02070309020205020404" pitchFamily="49" charset="0"/>
              </a:rPr>
              <a:t>12: [((len(queue[((_pid*2)+0)])&lt;2))]</a:t>
            </a:r>
          </a:p>
          <a:p>
            <a:r>
              <a:rPr lang="en-US" altLang="ja-JP" sz="1600" dirty="0">
                <a:latin typeface="Courier New" panose="02070309020205020404" pitchFamily="49" charset="0"/>
                <a:cs typeface="Courier New" panose="02070309020205020404" pitchFamily="49" charset="0"/>
              </a:rPr>
              <a:t>12: [temp = 1]</a:t>
            </a:r>
          </a:p>
          <a:p>
            <a:r>
              <a:rPr lang="en-US" altLang="ja-JP" sz="1600" dirty="0">
                <a:latin typeface="Courier New" panose="02070309020205020404" pitchFamily="49" charset="0"/>
                <a:cs typeface="Courier New" panose="02070309020205020404" pitchFamily="49" charset="0"/>
              </a:rPr>
              <a:t>13: [queue[((_pid*2)+0)]!temp]</a:t>
            </a:r>
          </a:p>
          <a:p>
            <a:r>
              <a:rPr lang="en-US" altLang="ja-JP" sz="1600" dirty="0">
                <a:latin typeface="Courier New" panose="02070309020205020404" pitchFamily="49" charset="0"/>
                <a:cs typeface="Courier New" panose="02070309020205020404" pitchFamily="49" charset="0"/>
              </a:rPr>
              <a:t>13: [buffer[((_pid*2)+0)] = temp]</a:t>
            </a:r>
          </a:p>
          <a:p>
            <a:r>
              <a:rPr lang="en-US" altLang="ja-JP" sz="1600" dirty="0">
                <a:latin typeface="Courier New" panose="02070309020205020404" pitchFamily="49" charset="0"/>
                <a:cs typeface="Courier New" panose="02070309020205020404" pitchFamily="49" charset="0"/>
              </a:rPr>
              <a:t>13: [gcounter = (gcounter+1)]</a:t>
            </a:r>
          </a:p>
          <a:p>
            <a:r>
              <a:rPr lang="en-US" altLang="ja-JP" sz="1600" dirty="0">
                <a:latin typeface="Courier New" panose="02070309020205020404" pitchFamily="49" charset="0"/>
                <a:cs typeface="Courier New" panose="02070309020205020404" pitchFamily="49" charset="0"/>
              </a:rPr>
              <a:t>13: [lcounter[((_pid*2)+0)] = (lcounter[((_pid*2)+0)]+1)]</a:t>
            </a:r>
          </a:p>
          <a:p>
            <a:r>
              <a:rPr lang="en-US" altLang="ja-JP" sz="1600" dirty="0">
                <a:latin typeface="Courier New" panose="02070309020205020404" pitchFamily="49" charset="0"/>
                <a:cs typeface="Courier New" panose="02070309020205020404" pitchFamily="49" charset="0"/>
              </a:rPr>
              <a:t>13: [temp = 0]</a:t>
            </a:r>
          </a:p>
          <a:p>
            <a:r>
              <a:rPr lang="en-US" altLang="ja-JP" sz="1600" dirty="0">
                <a:latin typeface="Courier New" panose="02070309020205020404" pitchFamily="49" charset="0"/>
                <a:cs typeface="Courier New" panose="02070309020205020404" pitchFamily="49" charset="0"/>
              </a:rPr>
              <a:t>15: [a = ( ((lcounter[((_pid*2)+1)]==0)) -&gt;</a:t>
            </a:r>
          </a:p>
          <a:p>
            <a:r>
              <a:rPr lang="en-US" altLang="ja-JP" sz="1600" dirty="0">
                <a:latin typeface="Courier New" panose="02070309020205020404" pitchFamily="49" charset="0"/>
                <a:cs typeface="Courier New" panose="02070309020205020404" pitchFamily="49" charset="0"/>
              </a:rPr>
              <a:t>    (shared_memory[1]) : (buffer[((_pid*2)+1)]) )]</a:t>
            </a:r>
          </a:p>
        </p:txBody>
      </p:sp>
      <p:sp>
        <p:nvSpPr>
          <p:cNvPr id="4" name="スライド番号プレースホルダー 3">
            <a:extLst>
              <a:ext uri="{FF2B5EF4-FFF2-40B4-BE49-F238E27FC236}">
                <a16:creationId xmlns:a16="http://schemas.microsoft.com/office/drawing/2014/main" id="{E11AEFBC-0518-BC4C-8564-C17136F37DDF}"/>
              </a:ext>
            </a:extLst>
          </p:cNvPr>
          <p:cNvSpPr>
            <a:spLocks noGrp="1"/>
          </p:cNvSpPr>
          <p:nvPr>
            <p:ph type="sldNum" sz="quarter" idx="12"/>
          </p:nvPr>
        </p:nvSpPr>
        <p:spPr/>
        <p:txBody>
          <a:bodyPr/>
          <a:lstStyle/>
          <a:p>
            <a:fld id="{1B5EABC8-8B1E-0F4D-B7D7-FD4CED23A004}" type="slidenum">
              <a:rPr lang="en-US" smtClean="0"/>
              <a:t>10</a:t>
            </a:fld>
            <a:endParaRPr lang="en-US"/>
          </a:p>
        </p:txBody>
      </p:sp>
      <p:sp>
        <p:nvSpPr>
          <p:cNvPr id="8" name="テキスト ボックス 7">
            <a:extLst>
              <a:ext uri="{FF2B5EF4-FFF2-40B4-BE49-F238E27FC236}">
                <a16:creationId xmlns:a16="http://schemas.microsoft.com/office/drawing/2014/main" id="{FAF49056-BEEF-854A-8501-581DAABDA75B}"/>
              </a:ext>
            </a:extLst>
          </p:cNvPr>
          <p:cNvSpPr txBox="1"/>
          <p:nvPr/>
        </p:nvSpPr>
        <p:spPr>
          <a:xfrm>
            <a:off x="104479" y="2154478"/>
            <a:ext cx="1805939" cy="1323439"/>
          </a:xfrm>
          <a:prstGeom prst="rect">
            <a:avLst/>
          </a:prstGeom>
          <a:noFill/>
          <a:ln>
            <a:solidFill>
              <a:schemeClr val="accent1"/>
            </a:solidFill>
          </a:ln>
        </p:spPr>
        <p:txBody>
          <a:bodyPr wrap="square" rtlCol="0">
            <a:spAutoFit/>
          </a:bodyPr>
          <a:lstStyle/>
          <a:p>
            <a:r>
              <a:rPr lang="en-US" sz="2000" dirty="0">
                <a:latin typeface="Courier New" panose="02070309020205020404" pitchFamily="49" charset="0"/>
                <a:cs typeface="Courier New" panose="02070309020205020404" pitchFamily="49" charset="0"/>
              </a:rPr>
              <a:t>3: [Y = 1]</a:t>
            </a:r>
          </a:p>
          <a:p>
            <a:r>
              <a:rPr lang="en-US" sz="2000" dirty="0">
                <a:latin typeface="Courier New" panose="02070309020205020404" pitchFamily="49" charset="0"/>
                <a:cs typeface="Courier New" panose="02070309020205020404" pitchFamily="49" charset="0"/>
              </a:rPr>
              <a:t>4: [X = 1]</a:t>
            </a:r>
          </a:p>
          <a:p>
            <a:r>
              <a:rPr lang="en-US" sz="2000" dirty="0">
                <a:latin typeface="Courier New" panose="02070309020205020404" pitchFamily="49" charset="0"/>
                <a:cs typeface="Courier New" panose="02070309020205020404" pitchFamily="49" charset="0"/>
              </a:rPr>
              <a:t>5: [a = Y]</a:t>
            </a:r>
          </a:p>
          <a:p>
            <a:r>
              <a:rPr lang="en-US" sz="2000" dirty="0">
                <a:latin typeface="Courier New" panose="02070309020205020404" pitchFamily="49" charset="0"/>
                <a:cs typeface="Courier New" panose="02070309020205020404" pitchFamily="49" charset="0"/>
              </a:rPr>
              <a:t>6: [b = X]</a:t>
            </a:r>
          </a:p>
        </p:txBody>
      </p:sp>
      <p:sp>
        <p:nvSpPr>
          <p:cNvPr id="3" name="テキスト ボックス 2">
            <a:extLst>
              <a:ext uri="{FF2B5EF4-FFF2-40B4-BE49-F238E27FC236}">
                <a16:creationId xmlns:a16="http://schemas.microsoft.com/office/drawing/2014/main" id="{ACC198B9-0079-0944-ABD6-2992AB35450C}"/>
              </a:ext>
            </a:extLst>
          </p:cNvPr>
          <p:cNvSpPr txBox="1"/>
          <p:nvPr/>
        </p:nvSpPr>
        <p:spPr>
          <a:xfrm>
            <a:off x="3924252" y="1692812"/>
            <a:ext cx="3227165" cy="461665"/>
          </a:xfrm>
          <a:prstGeom prst="rect">
            <a:avLst/>
          </a:prstGeom>
          <a:noFill/>
        </p:spPr>
        <p:txBody>
          <a:bodyPr wrap="none" rtlCol="0">
            <a:spAutoFit/>
          </a:bodyPr>
          <a:lstStyle/>
          <a:p>
            <a:r>
              <a:rPr lang="en-US" sz="2400" dirty="0"/>
              <a:t>MMLib</a:t>
            </a:r>
            <a:r>
              <a:rPr lang="ja-JP" altLang="en-US" sz="2400"/>
              <a:t>を使ったモデル</a:t>
            </a:r>
            <a:endParaRPr lang="en-US" sz="2400" dirty="0"/>
          </a:p>
        </p:txBody>
      </p:sp>
      <p:sp>
        <p:nvSpPr>
          <p:cNvPr id="13" name="テキスト ボックス 12">
            <a:extLst>
              <a:ext uri="{FF2B5EF4-FFF2-40B4-BE49-F238E27FC236}">
                <a16:creationId xmlns:a16="http://schemas.microsoft.com/office/drawing/2014/main" id="{8579CF85-8ACD-7945-A2D7-E72541E3974E}"/>
              </a:ext>
            </a:extLst>
          </p:cNvPr>
          <p:cNvSpPr txBox="1"/>
          <p:nvPr/>
        </p:nvSpPr>
        <p:spPr>
          <a:xfrm>
            <a:off x="-8215" y="1692813"/>
            <a:ext cx="2031325" cy="461665"/>
          </a:xfrm>
          <a:prstGeom prst="rect">
            <a:avLst/>
          </a:prstGeom>
          <a:noFill/>
        </p:spPr>
        <p:txBody>
          <a:bodyPr wrap="none" rtlCol="0">
            <a:spAutoFit/>
          </a:bodyPr>
          <a:lstStyle/>
          <a:p>
            <a:r>
              <a:rPr lang="ja-JP" altLang="en-US" sz="2400"/>
              <a:t>通常のモデル</a:t>
            </a:r>
            <a:endParaRPr lang="en-US" sz="2400" dirty="0"/>
          </a:p>
        </p:txBody>
      </p:sp>
    </p:spTree>
    <p:extLst>
      <p:ext uri="{BB962C8B-B14F-4D97-AF65-F5344CB8AC3E}">
        <p14:creationId xmlns:p14="http://schemas.microsoft.com/office/powerpoint/2010/main" val="22886220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778DBE5-E6FC-074B-9ADC-F08B6E781693}"/>
              </a:ext>
            </a:extLst>
          </p:cNvPr>
          <p:cNvSpPr>
            <a:spLocks noGrp="1"/>
          </p:cNvSpPr>
          <p:nvPr>
            <p:ph type="title"/>
          </p:nvPr>
        </p:nvSpPr>
        <p:spPr>
          <a:xfrm>
            <a:off x="628650" y="365126"/>
            <a:ext cx="8316568" cy="1325563"/>
          </a:xfrm>
        </p:spPr>
        <p:txBody>
          <a:bodyPr/>
          <a:lstStyle/>
          <a:p>
            <a:r>
              <a:rPr lang="en-US" altLang="ja-JP" dirty="0">
                <a:latin typeface="Courier New" panose="02070309020205020404" pitchFamily="49" charset="0"/>
                <a:cs typeface="Courier New" panose="02070309020205020404" pitchFamily="49" charset="0"/>
              </a:rPr>
              <a:t>READ</a:t>
            </a:r>
            <a:r>
              <a:rPr lang="ja-JP" altLang="en-US">
                <a:latin typeface="Courier New" panose="02070309020205020404" pitchFamily="49" charset="0"/>
                <a:cs typeface="Courier New" panose="02070309020205020404" pitchFamily="49" charset="0"/>
              </a:rPr>
              <a:t>の反例</a:t>
            </a:r>
            <a:endParaRPr lang="en-US" dirty="0">
              <a:latin typeface="Courier New" panose="02070309020205020404" pitchFamily="49" charset="0"/>
              <a:cs typeface="Courier New" panose="02070309020205020404" pitchFamily="49" charset="0"/>
            </a:endParaRPr>
          </a:p>
        </p:txBody>
      </p:sp>
      <p:sp>
        <p:nvSpPr>
          <p:cNvPr id="5" name="テキスト ボックス 4">
            <a:extLst>
              <a:ext uri="{FF2B5EF4-FFF2-40B4-BE49-F238E27FC236}">
                <a16:creationId xmlns:a16="http://schemas.microsoft.com/office/drawing/2014/main" id="{7C305581-E98C-214A-BE05-D5F54696BD53}"/>
              </a:ext>
            </a:extLst>
          </p:cNvPr>
          <p:cNvSpPr txBox="1"/>
          <p:nvPr/>
        </p:nvSpPr>
        <p:spPr>
          <a:xfrm>
            <a:off x="1862346" y="2513908"/>
            <a:ext cx="7162882" cy="1200329"/>
          </a:xfrm>
          <a:prstGeom prst="rect">
            <a:avLst/>
          </a:prstGeom>
          <a:noFill/>
          <a:ln>
            <a:solidFill>
              <a:schemeClr val="accent1"/>
            </a:solidFill>
          </a:ln>
        </p:spPr>
        <p:txBody>
          <a:bodyPr wrap="square" rtlCol="0">
            <a:spAutoFit/>
          </a:bodyPr>
          <a:lstStyle/>
          <a:p>
            <a:r>
              <a:rPr lang="en" sz="2400" dirty="0">
                <a:latin typeface="Courier New" panose="02070309020205020404" pitchFamily="49" charset="0"/>
                <a:cs typeface="Courier New" panose="02070309020205020404" pitchFamily="49" charset="0"/>
              </a:rPr>
              <a:t>15:[a = (((lcounter[((_pid*2)+</a:t>
            </a:r>
            <a:r>
              <a:rPr lang="en" sz="2400" dirty="0">
                <a:solidFill>
                  <a:schemeClr val="accent2"/>
                </a:solidFill>
                <a:latin typeface="Courier New" panose="02070309020205020404" pitchFamily="49" charset="0"/>
                <a:cs typeface="Courier New" panose="02070309020205020404" pitchFamily="49" charset="0"/>
              </a:rPr>
              <a:t>1</a:t>
            </a:r>
            <a:r>
              <a:rPr lang="en" sz="2400" dirty="0">
                <a:latin typeface="Courier New" panose="02070309020205020404" pitchFamily="49" charset="0"/>
                <a:cs typeface="Courier New" panose="02070309020205020404" pitchFamily="49" charset="0"/>
              </a:rPr>
              <a:t>)]==0))</a:t>
            </a:r>
          </a:p>
          <a:p>
            <a:r>
              <a:rPr lang="en" sz="2400" dirty="0">
                <a:latin typeface="Courier New" panose="02070309020205020404" pitchFamily="49" charset="0"/>
                <a:cs typeface="Courier New" panose="02070309020205020404" pitchFamily="49" charset="0"/>
              </a:rPr>
              <a:t>        -&gt; (shared_memory[</a:t>
            </a:r>
            <a:r>
              <a:rPr lang="en" sz="2400" dirty="0">
                <a:solidFill>
                  <a:schemeClr val="accent2"/>
                </a:solidFill>
                <a:latin typeface="Courier New" panose="02070309020205020404" pitchFamily="49" charset="0"/>
                <a:cs typeface="Courier New" panose="02070309020205020404" pitchFamily="49" charset="0"/>
              </a:rPr>
              <a:t>1</a:t>
            </a:r>
            <a:r>
              <a:rPr lang="en" sz="2400" dirty="0">
                <a:latin typeface="Courier New" panose="02070309020205020404" pitchFamily="49" charset="0"/>
                <a:cs typeface="Courier New" panose="02070309020205020404" pitchFamily="49" charset="0"/>
              </a:rPr>
              <a:t>])</a:t>
            </a:r>
          </a:p>
          <a:p>
            <a:r>
              <a:rPr lang="en" sz="2400" dirty="0">
                <a:latin typeface="Courier New" panose="02070309020205020404" pitchFamily="49" charset="0"/>
                <a:cs typeface="Courier New" panose="02070309020205020404" pitchFamily="49" charset="0"/>
              </a:rPr>
              <a:t>         : (buffer[((_pid*2)+</a:t>
            </a:r>
            <a:r>
              <a:rPr lang="en" sz="2400" dirty="0">
                <a:solidFill>
                  <a:schemeClr val="accent2"/>
                </a:solidFill>
                <a:latin typeface="Courier New" panose="02070309020205020404" pitchFamily="49" charset="0"/>
                <a:cs typeface="Courier New" panose="02070309020205020404" pitchFamily="49" charset="0"/>
              </a:rPr>
              <a:t>1</a:t>
            </a:r>
            <a:r>
              <a:rPr lang="en" sz="2400" dirty="0">
                <a:latin typeface="Courier New" panose="02070309020205020404" pitchFamily="49" charset="0"/>
                <a:cs typeface="Courier New" panose="02070309020205020404" pitchFamily="49" charset="0"/>
              </a:rPr>
              <a:t>)]))]</a:t>
            </a:r>
            <a:endParaRPr lang="en-US" sz="2400" dirty="0">
              <a:latin typeface="Courier New" panose="02070309020205020404" pitchFamily="49" charset="0"/>
              <a:cs typeface="Courier New" panose="02070309020205020404" pitchFamily="49" charset="0"/>
            </a:endParaRPr>
          </a:p>
        </p:txBody>
      </p:sp>
      <p:sp>
        <p:nvSpPr>
          <p:cNvPr id="11" name="テキスト ボックス 10">
            <a:extLst>
              <a:ext uri="{FF2B5EF4-FFF2-40B4-BE49-F238E27FC236}">
                <a16:creationId xmlns:a16="http://schemas.microsoft.com/office/drawing/2014/main" id="{6582CDDF-9D48-9143-910B-BAED8A3397A7}"/>
              </a:ext>
            </a:extLst>
          </p:cNvPr>
          <p:cNvSpPr txBox="1"/>
          <p:nvPr/>
        </p:nvSpPr>
        <p:spPr>
          <a:xfrm>
            <a:off x="1885675" y="1773872"/>
            <a:ext cx="2762295" cy="523220"/>
          </a:xfrm>
          <a:prstGeom prst="rect">
            <a:avLst/>
          </a:prstGeom>
          <a:noFill/>
          <a:ln>
            <a:solidFill>
              <a:schemeClr val="accent1"/>
            </a:solidFill>
          </a:ln>
        </p:spPr>
        <p:txBody>
          <a:bodyPr wrap="none" rtlCol="0">
            <a:spAutoFit/>
          </a:bodyPr>
          <a:lstStyle/>
          <a:p>
            <a:r>
              <a:rPr lang="en-US" sz="2800" dirty="0">
                <a:latin typeface="Courier New" panose="02070309020205020404" pitchFamily="49" charset="0"/>
                <a:cs typeface="Courier New" panose="02070309020205020404" pitchFamily="49" charset="0"/>
              </a:rPr>
              <a:t>a = READ(</a:t>
            </a:r>
            <a:r>
              <a:rPr lang="en-US" sz="2800" dirty="0">
                <a:solidFill>
                  <a:schemeClr val="accent2"/>
                </a:solidFill>
                <a:latin typeface="Courier New" panose="02070309020205020404" pitchFamily="49" charset="0"/>
                <a:cs typeface="Courier New" panose="02070309020205020404" pitchFamily="49" charset="0"/>
              </a:rPr>
              <a:t>Y</a:t>
            </a:r>
            <a:r>
              <a:rPr lang="en-US" sz="2800" dirty="0">
                <a:latin typeface="Courier New" panose="02070309020205020404" pitchFamily="49" charset="0"/>
                <a:cs typeface="Courier New" panose="02070309020205020404" pitchFamily="49" charset="0"/>
              </a:rPr>
              <a:t>);</a:t>
            </a:r>
          </a:p>
        </p:txBody>
      </p:sp>
      <p:sp>
        <p:nvSpPr>
          <p:cNvPr id="16" name="屈折矢印 15">
            <a:extLst>
              <a:ext uri="{FF2B5EF4-FFF2-40B4-BE49-F238E27FC236}">
                <a16:creationId xmlns:a16="http://schemas.microsoft.com/office/drawing/2014/main" id="{945B5DC4-F69D-5848-8A6F-34C6E905AFEF}"/>
              </a:ext>
            </a:extLst>
          </p:cNvPr>
          <p:cNvSpPr/>
          <p:nvPr/>
        </p:nvSpPr>
        <p:spPr>
          <a:xfrm flipV="1">
            <a:off x="4786934" y="1901123"/>
            <a:ext cx="856961" cy="582915"/>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テキスト ボックス 11">
            <a:extLst>
              <a:ext uri="{FF2B5EF4-FFF2-40B4-BE49-F238E27FC236}">
                <a16:creationId xmlns:a16="http://schemas.microsoft.com/office/drawing/2014/main" id="{62A12CD6-BB42-094E-9B30-6BB44A09BB92}"/>
              </a:ext>
            </a:extLst>
          </p:cNvPr>
          <p:cNvSpPr txBox="1"/>
          <p:nvPr/>
        </p:nvSpPr>
        <p:spPr>
          <a:xfrm>
            <a:off x="5056852" y="3965776"/>
            <a:ext cx="3968376" cy="2308324"/>
          </a:xfrm>
          <a:prstGeom prst="rect">
            <a:avLst/>
          </a:prstGeom>
          <a:noFill/>
          <a:ln>
            <a:solidFill>
              <a:schemeClr val="accent1"/>
            </a:solidFill>
          </a:ln>
        </p:spPr>
        <p:txBody>
          <a:bodyPr wrap="square" rtlCol="0">
            <a:spAutoFit/>
          </a:bodyPr>
          <a:lstStyle/>
          <a:p>
            <a:r>
              <a:rPr lang="en" sz="2400" dirty="0">
                <a:latin typeface="Courier New" panose="02070309020205020404" pitchFamily="49" charset="0"/>
                <a:cs typeface="Courier New" panose="02070309020205020404" pitchFamily="49" charset="0"/>
              </a:rPr>
              <a:t>shared_memory[0] = 0</a:t>
            </a:r>
          </a:p>
          <a:p>
            <a:r>
              <a:rPr lang="en" sz="2400" dirty="0">
                <a:latin typeface="Courier New" panose="02070309020205020404" pitchFamily="49" charset="0"/>
                <a:cs typeface="Courier New" panose="02070309020205020404" pitchFamily="49" charset="0"/>
              </a:rPr>
              <a:t>shared_memory[</a:t>
            </a:r>
            <a:r>
              <a:rPr lang="en" sz="2400" dirty="0">
                <a:solidFill>
                  <a:schemeClr val="accent2"/>
                </a:solidFill>
                <a:latin typeface="Courier New" panose="02070309020205020404" pitchFamily="49" charset="0"/>
                <a:cs typeface="Courier New" panose="02070309020205020404" pitchFamily="49" charset="0"/>
              </a:rPr>
              <a:t>1</a:t>
            </a:r>
            <a:r>
              <a:rPr lang="en" sz="2400" dirty="0">
                <a:latin typeface="Courier New" panose="02070309020205020404" pitchFamily="49" charset="0"/>
                <a:cs typeface="Courier New" panose="02070309020205020404" pitchFamily="49" charset="0"/>
              </a:rPr>
              <a:t>] = 0</a:t>
            </a:r>
          </a:p>
          <a:p>
            <a:r>
              <a:rPr lang="en" sz="2400" dirty="0">
                <a:latin typeface="Courier New" panose="02070309020205020404" pitchFamily="49" charset="0"/>
                <a:cs typeface="Courier New" panose="02070309020205020404" pitchFamily="49" charset="0"/>
              </a:rPr>
              <a:t>...</a:t>
            </a:r>
          </a:p>
          <a:p>
            <a:r>
              <a:rPr lang="en" sz="2400" dirty="0">
                <a:latin typeface="Courier New" panose="02070309020205020404" pitchFamily="49" charset="0"/>
                <a:cs typeface="Courier New" panose="02070309020205020404" pitchFamily="49" charset="0"/>
              </a:rPr>
              <a:t>lcounter[4] = 1</a:t>
            </a:r>
          </a:p>
          <a:p>
            <a:r>
              <a:rPr lang="en" sz="2400" dirty="0">
                <a:latin typeface="Courier New" panose="02070309020205020404" pitchFamily="49" charset="0"/>
                <a:cs typeface="Courier New" panose="02070309020205020404" pitchFamily="49" charset="0"/>
              </a:rPr>
              <a:t>lcounter[5] = 0</a:t>
            </a:r>
          </a:p>
          <a:p>
            <a:r>
              <a:rPr lang="en" sz="2400" dirty="0">
                <a:latin typeface="Courier New" panose="02070309020205020404" pitchFamily="49" charset="0"/>
                <a:cs typeface="Courier New" panose="02070309020205020404" pitchFamily="49" charset="0"/>
              </a:rPr>
              <a:t>...</a:t>
            </a:r>
            <a:endParaRPr lang="en-US" sz="2400" dirty="0">
              <a:latin typeface="Courier New" panose="02070309020205020404" pitchFamily="49" charset="0"/>
              <a:cs typeface="Courier New" panose="02070309020205020404" pitchFamily="49" charset="0"/>
            </a:endParaRPr>
          </a:p>
        </p:txBody>
      </p:sp>
      <p:sp>
        <p:nvSpPr>
          <p:cNvPr id="3" name="テキスト ボックス 2">
            <a:extLst>
              <a:ext uri="{FF2B5EF4-FFF2-40B4-BE49-F238E27FC236}">
                <a16:creationId xmlns:a16="http://schemas.microsoft.com/office/drawing/2014/main" id="{E59C8202-4B99-2A42-92BC-BAAD961D7E90}"/>
              </a:ext>
            </a:extLst>
          </p:cNvPr>
          <p:cNvSpPr txBox="1"/>
          <p:nvPr/>
        </p:nvSpPr>
        <p:spPr>
          <a:xfrm>
            <a:off x="2339602" y="4037302"/>
            <a:ext cx="2646878" cy="461665"/>
          </a:xfrm>
          <a:prstGeom prst="rect">
            <a:avLst/>
          </a:prstGeom>
          <a:noFill/>
        </p:spPr>
        <p:txBody>
          <a:bodyPr wrap="none" rtlCol="0">
            <a:spAutoFit/>
          </a:bodyPr>
          <a:lstStyle/>
          <a:p>
            <a:r>
              <a:rPr lang="ja-JP" altLang="en-US" sz="2400"/>
              <a:t>データ構造の状態</a:t>
            </a:r>
            <a:endParaRPr lang="en-US" sz="2400" dirty="0"/>
          </a:p>
        </p:txBody>
      </p:sp>
      <p:sp>
        <p:nvSpPr>
          <p:cNvPr id="4" name="スライド番号プレースホルダー 3">
            <a:extLst>
              <a:ext uri="{FF2B5EF4-FFF2-40B4-BE49-F238E27FC236}">
                <a16:creationId xmlns:a16="http://schemas.microsoft.com/office/drawing/2014/main" id="{FA265218-B0FD-2642-B966-75BD0E262071}"/>
              </a:ext>
            </a:extLst>
          </p:cNvPr>
          <p:cNvSpPr>
            <a:spLocks noGrp="1"/>
          </p:cNvSpPr>
          <p:nvPr>
            <p:ph type="sldNum" sz="quarter" idx="12"/>
          </p:nvPr>
        </p:nvSpPr>
        <p:spPr/>
        <p:txBody>
          <a:bodyPr/>
          <a:lstStyle/>
          <a:p>
            <a:fld id="{1B5EABC8-8B1E-0F4D-B7D7-FD4CED23A004}" type="slidenum">
              <a:rPr lang="en-US" smtClean="0"/>
              <a:t>11</a:t>
            </a:fld>
            <a:endParaRPr lang="en-US"/>
          </a:p>
        </p:txBody>
      </p:sp>
      <p:sp>
        <p:nvSpPr>
          <p:cNvPr id="14" name="円/楕円 13">
            <a:extLst>
              <a:ext uri="{FF2B5EF4-FFF2-40B4-BE49-F238E27FC236}">
                <a16:creationId xmlns:a16="http://schemas.microsoft.com/office/drawing/2014/main" id="{18381A96-E38B-504A-AFDD-8CF37BAD2A43}"/>
              </a:ext>
            </a:extLst>
          </p:cNvPr>
          <p:cNvSpPr/>
          <p:nvPr/>
        </p:nvSpPr>
        <p:spPr>
          <a:xfrm>
            <a:off x="84482" y="2674620"/>
            <a:ext cx="1766106" cy="75438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a:solidFill>
                  <a:schemeClr val="tx1"/>
                </a:solidFill>
              </a:rPr>
              <a:t>スレッド</a:t>
            </a:r>
            <a:endParaRPr lang="en-US" sz="2000" dirty="0">
              <a:solidFill>
                <a:schemeClr val="tx1"/>
              </a:solidFill>
            </a:endParaRPr>
          </a:p>
        </p:txBody>
      </p:sp>
      <p:sp>
        <p:nvSpPr>
          <p:cNvPr id="15" name="正方形/長方形 14">
            <a:extLst>
              <a:ext uri="{FF2B5EF4-FFF2-40B4-BE49-F238E27FC236}">
                <a16:creationId xmlns:a16="http://schemas.microsoft.com/office/drawing/2014/main" id="{E9516A08-7999-0942-8970-6F1BAC8A585D}"/>
              </a:ext>
            </a:extLst>
          </p:cNvPr>
          <p:cNvSpPr/>
          <p:nvPr/>
        </p:nvSpPr>
        <p:spPr>
          <a:xfrm>
            <a:off x="491490" y="4504936"/>
            <a:ext cx="445770" cy="51435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Courier New" panose="02070309020205020404" pitchFamily="49" charset="0"/>
                <a:cs typeface="Courier New" panose="02070309020205020404" pitchFamily="49" charset="0"/>
              </a:rPr>
              <a:t>X</a:t>
            </a:r>
          </a:p>
        </p:txBody>
      </p:sp>
      <p:sp>
        <p:nvSpPr>
          <p:cNvPr id="18" name="正方形/長方形 17">
            <a:extLst>
              <a:ext uri="{FF2B5EF4-FFF2-40B4-BE49-F238E27FC236}">
                <a16:creationId xmlns:a16="http://schemas.microsoft.com/office/drawing/2014/main" id="{3D5EBE21-0B93-5D48-AAE0-CC1001B5A7AD}"/>
              </a:ext>
            </a:extLst>
          </p:cNvPr>
          <p:cNvSpPr/>
          <p:nvPr/>
        </p:nvSpPr>
        <p:spPr>
          <a:xfrm>
            <a:off x="937260" y="4504936"/>
            <a:ext cx="445770" cy="51435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2"/>
                </a:solidFill>
                <a:latin typeface="Courier New" panose="02070309020205020404" pitchFamily="49" charset="0"/>
                <a:cs typeface="Courier New" panose="02070309020205020404" pitchFamily="49" charset="0"/>
              </a:rPr>
              <a:t>Y</a:t>
            </a:r>
          </a:p>
        </p:txBody>
      </p:sp>
      <p:cxnSp>
        <p:nvCxnSpPr>
          <p:cNvPr id="19" name="直線矢印コネクタ 18">
            <a:extLst>
              <a:ext uri="{FF2B5EF4-FFF2-40B4-BE49-F238E27FC236}">
                <a16:creationId xmlns:a16="http://schemas.microsoft.com/office/drawing/2014/main" id="{627EEB05-7AE7-9047-AD39-1C19491AFC71}"/>
              </a:ext>
            </a:extLst>
          </p:cNvPr>
          <p:cNvCxnSpPr>
            <a:cxnSpLocks/>
          </p:cNvCxnSpPr>
          <p:nvPr/>
        </p:nvCxnSpPr>
        <p:spPr>
          <a:xfrm flipH="1">
            <a:off x="1171575" y="3429000"/>
            <a:ext cx="5715" cy="972476"/>
          </a:xfrm>
          <a:prstGeom prst="straightConnector1">
            <a:avLst/>
          </a:prstGeom>
          <a:ln w="28575">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0" name="正方形/長方形 19">
            <a:extLst>
              <a:ext uri="{FF2B5EF4-FFF2-40B4-BE49-F238E27FC236}">
                <a16:creationId xmlns:a16="http://schemas.microsoft.com/office/drawing/2014/main" id="{4F84A5C1-4E6A-B34E-84A4-25FF3CAFD380}"/>
              </a:ext>
            </a:extLst>
          </p:cNvPr>
          <p:cNvSpPr/>
          <p:nvPr/>
        </p:nvSpPr>
        <p:spPr>
          <a:xfrm>
            <a:off x="491492" y="5046140"/>
            <a:ext cx="445770" cy="5143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Courier New" panose="02070309020205020404" pitchFamily="49" charset="0"/>
                <a:cs typeface="Courier New" panose="02070309020205020404" pitchFamily="49" charset="0"/>
              </a:rPr>
              <a:t>0</a:t>
            </a:r>
          </a:p>
        </p:txBody>
      </p:sp>
      <p:sp>
        <p:nvSpPr>
          <p:cNvPr id="21" name="正方形/長方形 20">
            <a:extLst>
              <a:ext uri="{FF2B5EF4-FFF2-40B4-BE49-F238E27FC236}">
                <a16:creationId xmlns:a16="http://schemas.microsoft.com/office/drawing/2014/main" id="{B9612896-E2AF-474C-AA40-66905A0F04B4}"/>
              </a:ext>
            </a:extLst>
          </p:cNvPr>
          <p:cNvSpPr/>
          <p:nvPr/>
        </p:nvSpPr>
        <p:spPr>
          <a:xfrm>
            <a:off x="937262" y="5046140"/>
            <a:ext cx="445770" cy="5143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2"/>
                </a:solidFill>
                <a:latin typeface="Courier New" panose="02070309020205020404" pitchFamily="49" charset="0"/>
                <a:cs typeface="Courier New" panose="02070309020205020404" pitchFamily="49" charset="0"/>
              </a:rPr>
              <a:t>1</a:t>
            </a:r>
          </a:p>
        </p:txBody>
      </p:sp>
    </p:spTree>
    <p:extLst>
      <p:ext uri="{BB962C8B-B14F-4D97-AF65-F5344CB8AC3E}">
        <p14:creationId xmlns:p14="http://schemas.microsoft.com/office/powerpoint/2010/main" val="5696609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タイトル 25">
            <a:extLst>
              <a:ext uri="{FF2B5EF4-FFF2-40B4-BE49-F238E27FC236}">
                <a16:creationId xmlns:a16="http://schemas.microsoft.com/office/drawing/2014/main" id="{C15CF5AD-27AF-8746-83A9-FDCA5884AB2A}"/>
              </a:ext>
            </a:extLst>
          </p:cNvPr>
          <p:cNvSpPr>
            <a:spLocks noGrp="1"/>
          </p:cNvSpPr>
          <p:nvPr>
            <p:ph type="title"/>
          </p:nvPr>
        </p:nvSpPr>
        <p:spPr/>
        <p:txBody>
          <a:bodyPr/>
          <a:lstStyle/>
          <a:p>
            <a:r>
              <a:rPr lang="ja-JP" altLang="en-US"/>
              <a:t>共有変数に反映する仕組み</a:t>
            </a:r>
            <a:endParaRPr lang="en-US" dirty="0"/>
          </a:p>
        </p:txBody>
      </p:sp>
      <p:sp>
        <p:nvSpPr>
          <p:cNvPr id="27" name="コンテンツ プレースホルダー 26">
            <a:extLst>
              <a:ext uri="{FF2B5EF4-FFF2-40B4-BE49-F238E27FC236}">
                <a16:creationId xmlns:a16="http://schemas.microsoft.com/office/drawing/2014/main" id="{7287237A-D29C-0149-A6A5-E297019941B8}"/>
              </a:ext>
            </a:extLst>
          </p:cNvPr>
          <p:cNvSpPr>
            <a:spLocks noGrp="1"/>
          </p:cNvSpPr>
          <p:nvPr>
            <p:ph idx="1"/>
          </p:nvPr>
        </p:nvSpPr>
        <p:spPr>
          <a:xfrm>
            <a:off x="628650" y="1825625"/>
            <a:ext cx="4852027" cy="4351338"/>
          </a:xfrm>
        </p:spPr>
        <p:txBody>
          <a:bodyPr/>
          <a:lstStyle/>
          <a:p>
            <a:r>
              <a:rPr lang="ja-JP" altLang="en-US"/>
              <a:t>スレッドはストアバッファに書き込む</a:t>
            </a:r>
          </a:p>
          <a:p>
            <a:r>
              <a:rPr lang="en-US" altLang="ja-JP" dirty="0"/>
              <a:t>MMLib</a:t>
            </a:r>
            <a:r>
              <a:rPr lang="ja-JP" altLang="en-US"/>
              <a:t>のスレッドが書き込みを共有変数に反映する</a:t>
            </a:r>
            <a:endParaRPr lang="en-US" altLang="ja-JP" dirty="0"/>
          </a:p>
        </p:txBody>
      </p:sp>
      <p:sp>
        <p:nvSpPr>
          <p:cNvPr id="4" name="スライド番号プレースホルダー 3">
            <a:extLst>
              <a:ext uri="{FF2B5EF4-FFF2-40B4-BE49-F238E27FC236}">
                <a16:creationId xmlns:a16="http://schemas.microsoft.com/office/drawing/2014/main" id="{50967C88-9099-C545-A894-A128BD543FC9}"/>
              </a:ext>
            </a:extLst>
          </p:cNvPr>
          <p:cNvSpPr>
            <a:spLocks noGrp="1"/>
          </p:cNvSpPr>
          <p:nvPr>
            <p:ph type="sldNum" sz="quarter" idx="12"/>
          </p:nvPr>
        </p:nvSpPr>
        <p:spPr/>
        <p:txBody>
          <a:bodyPr/>
          <a:lstStyle/>
          <a:p>
            <a:fld id="{1B5EABC8-8B1E-0F4D-B7D7-FD4CED23A004}" type="slidenum">
              <a:rPr lang="en-US" smtClean="0"/>
              <a:t>12</a:t>
            </a:fld>
            <a:endParaRPr lang="en-US"/>
          </a:p>
        </p:txBody>
      </p:sp>
      <p:sp>
        <p:nvSpPr>
          <p:cNvPr id="5" name="円/楕円 4">
            <a:extLst>
              <a:ext uri="{FF2B5EF4-FFF2-40B4-BE49-F238E27FC236}">
                <a16:creationId xmlns:a16="http://schemas.microsoft.com/office/drawing/2014/main" id="{4076DF0B-FD84-294D-8929-CA9B2D41B484}"/>
              </a:ext>
            </a:extLst>
          </p:cNvPr>
          <p:cNvSpPr/>
          <p:nvPr/>
        </p:nvSpPr>
        <p:spPr>
          <a:xfrm>
            <a:off x="6125354" y="2005367"/>
            <a:ext cx="2057391" cy="914399"/>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a:solidFill>
                  <a:schemeClr val="tx1"/>
                </a:solidFill>
              </a:rPr>
              <a:t>スレッド</a:t>
            </a:r>
            <a:endParaRPr lang="en-US" sz="2400" dirty="0">
              <a:solidFill>
                <a:schemeClr val="tx1"/>
              </a:solidFill>
            </a:endParaRPr>
          </a:p>
        </p:txBody>
      </p:sp>
      <p:sp>
        <p:nvSpPr>
          <p:cNvPr id="6" name="正方形/長方形 5">
            <a:extLst>
              <a:ext uri="{FF2B5EF4-FFF2-40B4-BE49-F238E27FC236}">
                <a16:creationId xmlns:a16="http://schemas.microsoft.com/office/drawing/2014/main" id="{29E3BA67-CD1F-7A4B-BDF3-13E38B1EC430}"/>
              </a:ext>
            </a:extLst>
          </p:cNvPr>
          <p:cNvSpPr/>
          <p:nvPr/>
        </p:nvSpPr>
        <p:spPr>
          <a:xfrm>
            <a:off x="6714000" y="6207126"/>
            <a:ext cx="445770" cy="51435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Courier New" panose="02070309020205020404" pitchFamily="49" charset="0"/>
                <a:cs typeface="Courier New" panose="02070309020205020404" pitchFamily="49" charset="0"/>
              </a:rPr>
              <a:t>X</a:t>
            </a:r>
          </a:p>
        </p:txBody>
      </p:sp>
      <p:sp>
        <p:nvSpPr>
          <p:cNvPr id="7" name="正方形/長方形 6">
            <a:extLst>
              <a:ext uri="{FF2B5EF4-FFF2-40B4-BE49-F238E27FC236}">
                <a16:creationId xmlns:a16="http://schemas.microsoft.com/office/drawing/2014/main" id="{02E0DE47-8116-794A-B965-AD6DF8A75798}"/>
              </a:ext>
            </a:extLst>
          </p:cNvPr>
          <p:cNvSpPr/>
          <p:nvPr/>
        </p:nvSpPr>
        <p:spPr>
          <a:xfrm>
            <a:off x="7159770" y="6207126"/>
            <a:ext cx="445770" cy="51435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Courier New" panose="02070309020205020404" pitchFamily="49" charset="0"/>
                <a:cs typeface="Courier New" panose="02070309020205020404" pitchFamily="49" charset="0"/>
              </a:rPr>
              <a:t>Y</a:t>
            </a:r>
          </a:p>
        </p:txBody>
      </p:sp>
      <p:sp>
        <p:nvSpPr>
          <p:cNvPr id="8" name="テキスト ボックス 7">
            <a:extLst>
              <a:ext uri="{FF2B5EF4-FFF2-40B4-BE49-F238E27FC236}">
                <a16:creationId xmlns:a16="http://schemas.microsoft.com/office/drawing/2014/main" id="{D14BEBD1-D3FB-AC45-92A4-B3E78A32A148}"/>
              </a:ext>
            </a:extLst>
          </p:cNvPr>
          <p:cNvSpPr txBox="1"/>
          <p:nvPr/>
        </p:nvSpPr>
        <p:spPr>
          <a:xfrm>
            <a:off x="5338167" y="6233468"/>
            <a:ext cx="1415772" cy="461665"/>
          </a:xfrm>
          <a:prstGeom prst="rect">
            <a:avLst/>
          </a:prstGeom>
          <a:noFill/>
        </p:spPr>
        <p:txBody>
          <a:bodyPr wrap="none" rtlCol="0">
            <a:spAutoFit/>
          </a:bodyPr>
          <a:lstStyle/>
          <a:p>
            <a:r>
              <a:rPr lang="ja-JP" altLang="en-US" sz="2400"/>
              <a:t>共有変数</a:t>
            </a:r>
            <a:endParaRPr lang="en-US" sz="2400" dirty="0"/>
          </a:p>
        </p:txBody>
      </p:sp>
      <p:cxnSp>
        <p:nvCxnSpPr>
          <p:cNvPr id="9" name="直線矢印コネクタ 8">
            <a:extLst>
              <a:ext uri="{FF2B5EF4-FFF2-40B4-BE49-F238E27FC236}">
                <a16:creationId xmlns:a16="http://schemas.microsoft.com/office/drawing/2014/main" id="{4A86E675-2E1A-924C-863A-B34B7C63DCA2}"/>
              </a:ext>
            </a:extLst>
          </p:cNvPr>
          <p:cNvCxnSpPr>
            <a:cxnSpLocks/>
          </p:cNvCxnSpPr>
          <p:nvPr/>
        </p:nvCxnSpPr>
        <p:spPr>
          <a:xfrm>
            <a:off x="7148340" y="2919767"/>
            <a:ext cx="5709" cy="52066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円/楕円 12">
            <a:extLst>
              <a:ext uri="{FF2B5EF4-FFF2-40B4-BE49-F238E27FC236}">
                <a16:creationId xmlns:a16="http://schemas.microsoft.com/office/drawing/2014/main" id="{5D3A2910-980E-3547-9CCE-F9EDF8B20E5B}"/>
              </a:ext>
            </a:extLst>
          </p:cNvPr>
          <p:cNvSpPr/>
          <p:nvPr/>
        </p:nvSpPr>
        <p:spPr>
          <a:xfrm>
            <a:off x="6113926" y="4853992"/>
            <a:ext cx="2057400" cy="9144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dirty="0">
                <a:solidFill>
                  <a:schemeClr val="tx1"/>
                </a:solidFill>
              </a:rPr>
              <a:t>MMLib</a:t>
            </a:r>
            <a:r>
              <a:rPr lang="ja-JP" altLang="en-US" sz="2400">
                <a:solidFill>
                  <a:schemeClr val="tx1"/>
                </a:solidFill>
              </a:rPr>
              <a:t>のスレッド</a:t>
            </a:r>
            <a:endParaRPr lang="en-US" sz="2400" dirty="0">
              <a:solidFill>
                <a:schemeClr val="tx1"/>
              </a:solidFill>
            </a:endParaRPr>
          </a:p>
        </p:txBody>
      </p:sp>
      <p:cxnSp>
        <p:nvCxnSpPr>
          <p:cNvPr id="15" name="直線矢印コネクタ 14">
            <a:extLst>
              <a:ext uri="{FF2B5EF4-FFF2-40B4-BE49-F238E27FC236}">
                <a16:creationId xmlns:a16="http://schemas.microsoft.com/office/drawing/2014/main" id="{0EB99B58-E5EA-E747-9600-A3D9FCEE3F56}"/>
              </a:ext>
            </a:extLst>
          </p:cNvPr>
          <p:cNvCxnSpPr>
            <a:cxnSpLocks/>
          </p:cNvCxnSpPr>
          <p:nvPr/>
        </p:nvCxnSpPr>
        <p:spPr>
          <a:xfrm>
            <a:off x="7142626" y="5783580"/>
            <a:ext cx="0" cy="37970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正方形/長方形 16">
            <a:extLst>
              <a:ext uri="{FF2B5EF4-FFF2-40B4-BE49-F238E27FC236}">
                <a16:creationId xmlns:a16="http://schemas.microsoft.com/office/drawing/2014/main" id="{4BA193E2-3D71-4A44-8A7A-3C5D61948B37}"/>
              </a:ext>
            </a:extLst>
          </p:cNvPr>
          <p:cNvSpPr/>
          <p:nvPr/>
        </p:nvSpPr>
        <p:spPr>
          <a:xfrm>
            <a:off x="6299659" y="3455618"/>
            <a:ext cx="1703070" cy="9144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a:solidFill>
                  <a:schemeClr val="tx1"/>
                </a:solidFill>
              </a:rPr>
              <a:t>ストアバッファ</a:t>
            </a:r>
            <a:endParaRPr lang="en-US" sz="2400" dirty="0">
              <a:solidFill>
                <a:schemeClr val="tx1"/>
              </a:solidFill>
            </a:endParaRPr>
          </a:p>
        </p:txBody>
      </p:sp>
      <p:cxnSp>
        <p:nvCxnSpPr>
          <p:cNvPr id="20" name="直線矢印コネクタ 19">
            <a:extLst>
              <a:ext uri="{FF2B5EF4-FFF2-40B4-BE49-F238E27FC236}">
                <a16:creationId xmlns:a16="http://schemas.microsoft.com/office/drawing/2014/main" id="{6C5B5DC1-3FFF-0043-AA56-55B80D4FD392}"/>
              </a:ext>
            </a:extLst>
          </p:cNvPr>
          <p:cNvCxnSpPr>
            <a:cxnSpLocks/>
          </p:cNvCxnSpPr>
          <p:nvPr/>
        </p:nvCxnSpPr>
        <p:spPr>
          <a:xfrm>
            <a:off x="7136917" y="4361941"/>
            <a:ext cx="5709" cy="52066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テキスト ボックス 20">
            <a:extLst>
              <a:ext uri="{FF2B5EF4-FFF2-40B4-BE49-F238E27FC236}">
                <a16:creationId xmlns:a16="http://schemas.microsoft.com/office/drawing/2014/main" id="{0B7CA935-7D19-D94E-8BD1-53FB1AD231B1}"/>
              </a:ext>
            </a:extLst>
          </p:cNvPr>
          <p:cNvSpPr txBox="1"/>
          <p:nvPr/>
        </p:nvSpPr>
        <p:spPr>
          <a:xfrm>
            <a:off x="7605540" y="2911543"/>
            <a:ext cx="1106393" cy="461665"/>
          </a:xfrm>
          <a:prstGeom prst="rect">
            <a:avLst/>
          </a:prstGeom>
          <a:noFill/>
        </p:spPr>
        <p:txBody>
          <a:bodyPr wrap="none" rtlCol="0">
            <a:spAutoFit/>
          </a:bodyPr>
          <a:lstStyle/>
          <a:p>
            <a:r>
              <a:rPr lang="en-US" altLang="ja-JP" sz="2400" dirty="0">
                <a:latin typeface="Courier New" panose="02070309020205020404" pitchFamily="49" charset="0"/>
                <a:cs typeface="Courier New" panose="02070309020205020404" pitchFamily="49" charset="0"/>
              </a:rPr>
              <a:t>WRITE</a:t>
            </a:r>
            <a:endParaRPr lang="en-US" sz="2400" dirty="0">
              <a:latin typeface="Courier New" panose="02070309020205020404" pitchFamily="49" charset="0"/>
              <a:cs typeface="Courier New" panose="02070309020205020404" pitchFamily="49" charset="0"/>
            </a:endParaRPr>
          </a:p>
        </p:txBody>
      </p:sp>
      <p:sp>
        <p:nvSpPr>
          <p:cNvPr id="22" name="テキスト ボックス 21">
            <a:extLst>
              <a:ext uri="{FF2B5EF4-FFF2-40B4-BE49-F238E27FC236}">
                <a16:creationId xmlns:a16="http://schemas.microsoft.com/office/drawing/2014/main" id="{AE7E700F-0ED8-B440-A4AC-D545DAFB3946}"/>
              </a:ext>
            </a:extLst>
          </p:cNvPr>
          <p:cNvSpPr txBox="1"/>
          <p:nvPr/>
        </p:nvSpPr>
        <p:spPr>
          <a:xfrm>
            <a:off x="7605540" y="4388916"/>
            <a:ext cx="1415772" cy="461665"/>
          </a:xfrm>
          <a:prstGeom prst="rect">
            <a:avLst/>
          </a:prstGeom>
          <a:noFill/>
        </p:spPr>
        <p:txBody>
          <a:bodyPr wrap="none" rtlCol="0">
            <a:spAutoFit/>
          </a:bodyPr>
          <a:lstStyle/>
          <a:p>
            <a:r>
              <a:rPr lang="ja-JP" altLang="en-US" sz="2400"/>
              <a:t>取り出す</a:t>
            </a:r>
            <a:endParaRPr lang="en-US" sz="2400" dirty="0"/>
          </a:p>
        </p:txBody>
      </p:sp>
      <p:sp>
        <p:nvSpPr>
          <p:cNvPr id="23" name="テキスト ボックス 22">
            <a:extLst>
              <a:ext uri="{FF2B5EF4-FFF2-40B4-BE49-F238E27FC236}">
                <a16:creationId xmlns:a16="http://schemas.microsoft.com/office/drawing/2014/main" id="{9E2F160F-5DE1-4544-AA2A-4FEF8E333E14}"/>
              </a:ext>
            </a:extLst>
          </p:cNvPr>
          <p:cNvSpPr txBox="1"/>
          <p:nvPr/>
        </p:nvSpPr>
        <p:spPr>
          <a:xfrm>
            <a:off x="7605540" y="5742599"/>
            <a:ext cx="1415772" cy="461665"/>
          </a:xfrm>
          <a:prstGeom prst="rect">
            <a:avLst/>
          </a:prstGeom>
          <a:noFill/>
        </p:spPr>
        <p:txBody>
          <a:bodyPr wrap="none" rtlCol="0">
            <a:spAutoFit/>
          </a:bodyPr>
          <a:lstStyle/>
          <a:p>
            <a:r>
              <a:rPr lang="ja-JP" altLang="en-US" sz="2400"/>
              <a:t>反映する</a:t>
            </a:r>
            <a:endParaRPr lang="en-US" sz="2400" dirty="0"/>
          </a:p>
        </p:txBody>
      </p:sp>
    </p:spTree>
    <p:extLst>
      <p:ext uri="{BB962C8B-B14F-4D97-AF65-F5344CB8AC3E}">
        <p14:creationId xmlns:p14="http://schemas.microsoft.com/office/powerpoint/2010/main" val="8367410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BDED8D5-69A9-924D-B67F-644283F6799E}"/>
              </a:ext>
            </a:extLst>
          </p:cNvPr>
          <p:cNvSpPr>
            <a:spLocks noGrp="1"/>
          </p:cNvSpPr>
          <p:nvPr>
            <p:ph type="title"/>
          </p:nvPr>
        </p:nvSpPr>
        <p:spPr/>
        <p:txBody>
          <a:bodyPr/>
          <a:lstStyle/>
          <a:p>
            <a:r>
              <a:rPr lang="ja-JP" altLang="en-US"/>
              <a:t>反例の問題点</a:t>
            </a:r>
            <a:endParaRPr lang="en-US" dirty="0"/>
          </a:p>
        </p:txBody>
      </p:sp>
      <p:sp>
        <p:nvSpPr>
          <p:cNvPr id="3" name="コンテンツ プレースホルダー 2">
            <a:extLst>
              <a:ext uri="{FF2B5EF4-FFF2-40B4-BE49-F238E27FC236}">
                <a16:creationId xmlns:a16="http://schemas.microsoft.com/office/drawing/2014/main" id="{271F06FF-16A7-2D49-A6AC-E778F4623EA0}"/>
              </a:ext>
            </a:extLst>
          </p:cNvPr>
          <p:cNvSpPr>
            <a:spLocks noGrp="1"/>
          </p:cNvSpPr>
          <p:nvPr>
            <p:ph idx="1"/>
          </p:nvPr>
        </p:nvSpPr>
        <p:spPr>
          <a:xfrm>
            <a:off x="628650" y="1825625"/>
            <a:ext cx="8263890" cy="4351338"/>
          </a:xfrm>
        </p:spPr>
        <p:txBody>
          <a:bodyPr/>
          <a:lstStyle/>
          <a:p>
            <a:r>
              <a:rPr lang="ja-JP" altLang="en-US"/>
              <a:t>モデルにない記述が現れる</a:t>
            </a:r>
            <a:endParaRPr lang="en-US" altLang="ja-JP" dirty="0"/>
          </a:p>
          <a:p>
            <a:r>
              <a:rPr lang="ja-JP" altLang="en-US">
                <a:latin typeface="Courier New" panose="02070309020205020404" pitchFamily="49" charset="0"/>
                <a:cs typeface="Courier New" panose="02070309020205020404" pitchFamily="49" charset="0"/>
              </a:rPr>
              <a:t>共有変数から読み出す値はデータ構造の状態から読み解かなければならない</a:t>
            </a:r>
            <a:endParaRPr lang="en-US" altLang="ja-JP" dirty="0"/>
          </a:p>
          <a:p>
            <a:r>
              <a:rPr lang="ja-JP" altLang="en-US"/>
              <a:t>どの</a:t>
            </a:r>
            <a:r>
              <a:rPr lang="en-US" altLang="ja-JP" dirty="0">
                <a:latin typeface="Courier New" panose="02070309020205020404" pitchFamily="49" charset="0"/>
                <a:cs typeface="Courier New" panose="02070309020205020404" pitchFamily="49" charset="0"/>
              </a:rPr>
              <a:t>WRITE</a:t>
            </a:r>
            <a:r>
              <a:rPr lang="ja-JP" altLang="en-US"/>
              <a:t>が共有変数に反映されているのかわからない</a:t>
            </a:r>
            <a:endParaRPr lang="en-US" altLang="ja-JP" dirty="0"/>
          </a:p>
        </p:txBody>
      </p:sp>
      <p:sp>
        <p:nvSpPr>
          <p:cNvPr id="4" name="スライド番号プレースホルダー 3">
            <a:extLst>
              <a:ext uri="{FF2B5EF4-FFF2-40B4-BE49-F238E27FC236}">
                <a16:creationId xmlns:a16="http://schemas.microsoft.com/office/drawing/2014/main" id="{C5593E14-79A7-1B44-BB47-166EA32CFD8E}"/>
              </a:ext>
            </a:extLst>
          </p:cNvPr>
          <p:cNvSpPr>
            <a:spLocks noGrp="1"/>
          </p:cNvSpPr>
          <p:nvPr>
            <p:ph type="sldNum" sz="quarter" idx="12"/>
          </p:nvPr>
        </p:nvSpPr>
        <p:spPr/>
        <p:txBody>
          <a:bodyPr/>
          <a:lstStyle/>
          <a:p>
            <a:fld id="{1B5EABC8-8B1E-0F4D-B7D7-FD4CED23A004}" type="slidenum">
              <a:rPr lang="en-US" smtClean="0"/>
              <a:t>13</a:t>
            </a:fld>
            <a:endParaRPr lang="en-US"/>
          </a:p>
        </p:txBody>
      </p:sp>
    </p:spTree>
    <p:extLst>
      <p:ext uri="{BB962C8B-B14F-4D97-AF65-F5344CB8AC3E}">
        <p14:creationId xmlns:p14="http://schemas.microsoft.com/office/powerpoint/2010/main" val="24355076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C50AE79-3AA2-7A40-92A4-A1329FC7E390}"/>
              </a:ext>
            </a:extLst>
          </p:cNvPr>
          <p:cNvSpPr>
            <a:spLocks noGrp="1"/>
          </p:cNvSpPr>
          <p:nvPr>
            <p:ph type="title"/>
          </p:nvPr>
        </p:nvSpPr>
        <p:spPr/>
        <p:txBody>
          <a:bodyPr>
            <a:normAutofit/>
          </a:bodyPr>
          <a:lstStyle/>
          <a:p>
            <a:r>
              <a:rPr lang="ja-JP" altLang="en-US" sz="4000"/>
              <a:t>問題点と解決方法</a:t>
            </a:r>
            <a:endParaRPr lang="en-US" sz="4000" dirty="0"/>
          </a:p>
        </p:txBody>
      </p:sp>
      <p:sp>
        <p:nvSpPr>
          <p:cNvPr id="3" name="コンテンツ プレースホルダー 2">
            <a:extLst>
              <a:ext uri="{FF2B5EF4-FFF2-40B4-BE49-F238E27FC236}">
                <a16:creationId xmlns:a16="http://schemas.microsoft.com/office/drawing/2014/main" id="{7CDCAAF1-53A1-B642-B6AA-B0393DBA760E}"/>
              </a:ext>
            </a:extLst>
          </p:cNvPr>
          <p:cNvSpPr>
            <a:spLocks noGrp="1"/>
          </p:cNvSpPr>
          <p:nvPr>
            <p:ph idx="1"/>
          </p:nvPr>
        </p:nvSpPr>
        <p:spPr/>
        <p:txBody>
          <a:bodyPr>
            <a:normAutofit/>
          </a:bodyPr>
          <a:lstStyle/>
          <a:p>
            <a:r>
              <a:rPr lang="ja-JP" altLang="en-US" sz="2400"/>
              <a:t>モデルにない記述が現れる</a:t>
            </a:r>
            <a:endParaRPr lang="en-US" altLang="ja-JP" sz="2400" dirty="0"/>
          </a:p>
          <a:p>
            <a:pPr marL="457200" lvl="1" indent="0">
              <a:buNone/>
            </a:pPr>
            <a:r>
              <a:rPr lang="ja-JP" altLang="en-US"/>
              <a:t>反例に沿ったステップ実行の様子をモデル上に提示する</a:t>
            </a:r>
            <a:endParaRPr lang="en-US" altLang="ja-JP" dirty="0"/>
          </a:p>
          <a:p>
            <a:r>
              <a:rPr lang="ja-JP" altLang="en-US" sz="2400">
                <a:latin typeface="Courier New" panose="02070309020205020404" pitchFamily="49" charset="0"/>
                <a:cs typeface="Courier New" panose="02070309020205020404" pitchFamily="49" charset="0"/>
              </a:rPr>
              <a:t>共有変数から読み出す値はデータ構造の状態から読み解かなければならない</a:t>
            </a:r>
            <a:endParaRPr lang="en-US" altLang="ja-JP" sz="2400" dirty="0">
              <a:latin typeface="Courier New" panose="02070309020205020404" pitchFamily="49" charset="0"/>
              <a:cs typeface="Courier New" panose="02070309020205020404" pitchFamily="49" charset="0"/>
            </a:endParaRPr>
          </a:p>
          <a:p>
            <a:pPr marL="457200" lvl="1" indent="0">
              <a:buNone/>
            </a:pPr>
            <a:r>
              <a:rPr lang="ja-JP" altLang="en-US"/>
              <a:t>共有変数と各スレッドが共有変数から読み出す値を表示する</a:t>
            </a:r>
            <a:endParaRPr lang="en-US" altLang="ja-JP" dirty="0"/>
          </a:p>
          <a:p>
            <a:r>
              <a:rPr lang="ja-JP" altLang="en-US" sz="2400"/>
              <a:t>どの</a:t>
            </a:r>
            <a:r>
              <a:rPr lang="en-US" altLang="ja-JP" sz="2400" dirty="0">
                <a:latin typeface="Courier New" panose="02070309020205020404" pitchFamily="49" charset="0"/>
                <a:cs typeface="Courier New" panose="02070309020205020404" pitchFamily="49" charset="0"/>
              </a:rPr>
              <a:t>WRITE</a:t>
            </a:r>
            <a:r>
              <a:rPr lang="ja-JP" altLang="en-US" sz="2400"/>
              <a:t>が共有変数に反映されているのかわからない</a:t>
            </a:r>
            <a:endParaRPr lang="en-US" altLang="ja-JP" sz="2400" dirty="0"/>
          </a:p>
          <a:p>
            <a:pPr marL="457200" lvl="1" indent="0">
              <a:buNone/>
            </a:pPr>
            <a:r>
              <a:rPr lang="ja-JP" altLang="en-US"/>
              <a:t>共有変数に反映されてない</a:t>
            </a:r>
            <a:r>
              <a:rPr lang="en-US" altLang="ja-JP" dirty="0">
                <a:latin typeface="Courier New" panose="02070309020205020404" pitchFamily="49" charset="0"/>
                <a:cs typeface="Courier New" panose="02070309020205020404" pitchFamily="49" charset="0"/>
              </a:rPr>
              <a:t>WRITE</a:t>
            </a:r>
            <a:r>
              <a:rPr lang="ja-JP" altLang="en-US"/>
              <a:t>をハイライトする</a:t>
            </a:r>
            <a:endParaRPr lang="en-US" altLang="ja-JP" dirty="0"/>
          </a:p>
          <a:p>
            <a:endParaRPr lang="en-US" altLang="ja-JP" dirty="0"/>
          </a:p>
        </p:txBody>
      </p:sp>
      <p:sp>
        <p:nvSpPr>
          <p:cNvPr id="4" name="スライド番号プレースホルダー 3">
            <a:extLst>
              <a:ext uri="{FF2B5EF4-FFF2-40B4-BE49-F238E27FC236}">
                <a16:creationId xmlns:a16="http://schemas.microsoft.com/office/drawing/2014/main" id="{F87D1F13-AAED-5D44-8EB4-848F58622BB8}"/>
              </a:ext>
            </a:extLst>
          </p:cNvPr>
          <p:cNvSpPr>
            <a:spLocks noGrp="1"/>
          </p:cNvSpPr>
          <p:nvPr>
            <p:ph type="sldNum" sz="quarter" idx="12"/>
          </p:nvPr>
        </p:nvSpPr>
        <p:spPr/>
        <p:txBody>
          <a:bodyPr/>
          <a:lstStyle/>
          <a:p>
            <a:fld id="{1B5EABC8-8B1E-0F4D-B7D7-FD4CED23A004}" type="slidenum">
              <a:rPr lang="en-US" smtClean="0"/>
              <a:t>14</a:t>
            </a:fld>
            <a:endParaRPr lang="en-US"/>
          </a:p>
        </p:txBody>
      </p:sp>
    </p:spTree>
    <p:extLst>
      <p:ext uri="{BB962C8B-B14F-4D97-AF65-F5344CB8AC3E}">
        <p14:creationId xmlns:p14="http://schemas.microsoft.com/office/powerpoint/2010/main" val="26901391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4B9ADCD-804A-A241-A47B-CD696B7FCD65}"/>
              </a:ext>
            </a:extLst>
          </p:cNvPr>
          <p:cNvSpPr>
            <a:spLocks noGrp="1"/>
          </p:cNvSpPr>
          <p:nvPr>
            <p:ph type="title"/>
          </p:nvPr>
        </p:nvSpPr>
        <p:spPr/>
        <p:txBody>
          <a:bodyPr/>
          <a:lstStyle/>
          <a:p>
            <a:r>
              <a:rPr lang="ja-JP" altLang="en-US"/>
              <a:t>反例に沿ったステップ実行</a:t>
            </a:r>
            <a:endParaRPr lang="en-US" dirty="0"/>
          </a:p>
        </p:txBody>
      </p:sp>
      <p:sp>
        <p:nvSpPr>
          <p:cNvPr id="27" name="コンテンツ プレースホルダー 26">
            <a:extLst>
              <a:ext uri="{FF2B5EF4-FFF2-40B4-BE49-F238E27FC236}">
                <a16:creationId xmlns:a16="http://schemas.microsoft.com/office/drawing/2014/main" id="{9923D8E4-8795-C34D-8D5C-AC17081300AE}"/>
              </a:ext>
            </a:extLst>
          </p:cNvPr>
          <p:cNvSpPr>
            <a:spLocks noGrp="1"/>
          </p:cNvSpPr>
          <p:nvPr>
            <p:ph idx="1"/>
          </p:nvPr>
        </p:nvSpPr>
        <p:spPr>
          <a:xfrm>
            <a:off x="628650" y="1666485"/>
            <a:ext cx="7886700" cy="4351338"/>
          </a:xfrm>
        </p:spPr>
        <p:txBody>
          <a:bodyPr/>
          <a:lstStyle/>
          <a:p>
            <a:pPr marL="0" indent="0">
              <a:buNone/>
            </a:pPr>
            <a:r>
              <a:rPr lang="ja-JP" altLang="en-US"/>
              <a:t>各スレッドの実行位置を表示する</a:t>
            </a:r>
            <a:endParaRPr lang="en-US" dirty="0"/>
          </a:p>
        </p:txBody>
      </p:sp>
      <p:sp>
        <p:nvSpPr>
          <p:cNvPr id="39" name="下矢印 38">
            <a:extLst>
              <a:ext uri="{FF2B5EF4-FFF2-40B4-BE49-F238E27FC236}">
                <a16:creationId xmlns:a16="http://schemas.microsoft.com/office/drawing/2014/main" id="{F1242A26-DDA6-354E-96B3-75506AF9218B}"/>
              </a:ext>
            </a:extLst>
          </p:cNvPr>
          <p:cNvSpPr/>
          <p:nvPr/>
        </p:nvSpPr>
        <p:spPr>
          <a:xfrm rot="16200000">
            <a:off x="4360936" y="3378289"/>
            <a:ext cx="752355" cy="57873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スライド番号プレースホルダー 43">
            <a:extLst>
              <a:ext uri="{FF2B5EF4-FFF2-40B4-BE49-F238E27FC236}">
                <a16:creationId xmlns:a16="http://schemas.microsoft.com/office/drawing/2014/main" id="{356BF743-1058-0348-84A4-0A58872BB492}"/>
              </a:ext>
            </a:extLst>
          </p:cNvPr>
          <p:cNvSpPr>
            <a:spLocks noGrp="1"/>
          </p:cNvSpPr>
          <p:nvPr>
            <p:ph type="sldNum" sz="quarter" idx="12"/>
          </p:nvPr>
        </p:nvSpPr>
        <p:spPr/>
        <p:txBody>
          <a:bodyPr/>
          <a:lstStyle/>
          <a:p>
            <a:fld id="{1B5EABC8-8B1E-0F4D-B7D7-FD4CED23A004}" type="slidenum">
              <a:rPr lang="en-US" smtClean="0"/>
              <a:t>15</a:t>
            </a:fld>
            <a:endParaRPr lang="en-US"/>
          </a:p>
        </p:txBody>
      </p:sp>
      <p:pic>
        <p:nvPicPr>
          <p:cNvPr id="9" name="図 8">
            <a:extLst>
              <a:ext uri="{FF2B5EF4-FFF2-40B4-BE49-F238E27FC236}">
                <a16:creationId xmlns:a16="http://schemas.microsoft.com/office/drawing/2014/main" id="{52027956-6B87-0D44-834A-81DF0E244648}"/>
              </a:ext>
            </a:extLst>
          </p:cNvPr>
          <p:cNvPicPr>
            <a:picLocks noChangeAspect="1"/>
          </p:cNvPicPr>
          <p:nvPr/>
        </p:nvPicPr>
        <p:blipFill>
          <a:blip r:embed="rId2"/>
          <a:stretch>
            <a:fillRect/>
          </a:stretch>
        </p:blipFill>
        <p:spPr>
          <a:xfrm>
            <a:off x="313281" y="4928348"/>
            <a:ext cx="8517438" cy="1432549"/>
          </a:xfrm>
          <a:prstGeom prst="rect">
            <a:avLst/>
          </a:prstGeom>
        </p:spPr>
      </p:pic>
      <p:pic>
        <p:nvPicPr>
          <p:cNvPr id="4" name="図 3">
            <a:extLst>
              <a:ext uri="{FF2B5EF4-FFF2-40B4-BE49-F238E27FC236}">
                <a16:creationId xmlns:a16="http://schemas.microsoft.com/office/drawing/2014/main" id="{272D989A-86AB-344D-BDB3-7071886EB57D}"/>
              </a:ext>
            </a:extLst>
          </p:cNvPr>
          <p:cNvPicPr>
            <a:picLocks noChangeAspect="1"/>
          </p:cNvPicPr>
          <p:nvPr/>
        </p:nvPicPr>
        <p:blipFill>
          <a:blip r:embed="rId3"/>
          <a:stretch>
            <a:fillRect/>
          </a:stretch>
        </p:blipFill>
        <p:spPr>
          <a:xfrm>
            <a:off x="5341849" y="2815222"/>
            <a:ext cx="2926387" cy="1601505"/>
          </a:xfrm>
          <a:prstGeom prst="rect">
            <a:avLst/>
          </a:prstGeom>
        </p:spPr>
      </p:pic>
      <p:pic>
        <p:nvPicPr>
          <p:cNvPr id="6" name="図 5">
            <a:extLst>
              <a:ext uri="{FF2B5EF4-FFF2-40B4-BE49-F238E27FC236}">
                <a16:creationId xmlns:a16="http://schemas.microsoft.com/office/drawing/2014/main" id="{156990FF-38EC-DD4A-A989-CE03EFD74281}"/>
              </a:ext>
            </a:extLst>
          </p:cNvPr>
          <p:cNvPicPr>
            <a:picLocks noChangeAspect="1"/>
          </p:cNvPicPr>
          <p:nvPr/>
        </p:nvPicPr>
        <p:blipFill>
          <a:blip r:embed="rId4"/>
          <a:stretch>
            <a:fillRect/>
          </a:stretch>
        </p:blipFill>
        <p:spPr>
          <a:xfrm>
            <a:off x="1205991" y="2863264"/>
            <a:ext cx="2926386" cy="1579089"/>
          </a:xfrm>
          <a:prstGeom prst="rect">
            <a:avLst/>
          </a:prstGeom>
        </p:spPr>
      </p:pic>
      <p:sp>
        <p:nvSpPr>
          <p:cNvPr id="16" name="角丸四角形吹き出し 15">
            <a:extLst>
              <a:ext uri="{FF2B5EF4-FFF2-40B4-BE49-F238E27FC236}">
                <a16:creationId xmlns:a16="http://schemas.microsoft.com/office/drawing/2014/main" id="{476678FA-3614-1248-91A8-468A8ED279C2}"/>
              </a:ext>
            </a:extLst>
          </p:cNvPr>
          <p:cNvSpPr/>
          <p:nvPr/>
        </p:nvSpPr>
        <p:spPr>
          <a:xfrm>
            <a:off x="155069" y="2253804"/>
            <a:ext cx="1611743" cy="628452"/>
          </a:xfrm>
          <a:prstGeom prst="wedgeRoundRectCallout">
            <a:avLst>
              <a:gd name="adj1" fmla="val 23602"/>
              <a:gd name="adj2" fmla="val 145882"/>
              <a:gd name="adj3" fmla="val 16667"/>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2400">
                <a:solidFill>
                  <a:schemeClr val="tx1"/>
                </a:solidFill>
                <a:latin typeface="Courier New" panose="02070309020205020404" pitchFamily="49" charset="0"/>
                <a:cs typeface="Courier New" panose="02070309020205020404" pitchFamily="49" charset="0"/>
              </a:rPr>
              <a:t>実行位置</a:t>
            </a:r>
            <a:endParaRPr lang="en-US" sz="2400" dirty="0">
              <a:solidFill>
                <a:schemeClr val="tx1"/>
              </a:solidFill>
            </a:endParaRPr>
          </a:p>
        </p:txBody>
      </p:sp>
    </p:spTree>
    <p:extLst>
      <p:ext uri="{BB962C8B-B14F-4D97-AF65-F5344CB8AC3E}">
        <p14:creationId xmlns:p14="http://schemas.microsoft.com/office/powerpoint/2010/main" val="19925399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図 23">
            <a:extLst>
              <a:ext uri="{FF2B5EF4-FFF2-40B4-BE49-F238E27FC236}">
                <a16:creationId xmlns:a16="http://schemas.microsoft.com/office/drawing/2014/main" id="{0E86A0AB-B8B4-F04D-9C1A-F89529B7DE75}"/>
              </a:ext>
            </a:extLst>
          </p:cNvPr>
          <p:cNvPicPr>
            <a:picLocks noChangeAspect="1"/>
          </p:cNvPicPr>
          <p:nvPr/>
        </p:nvPicPr>
        <p:blipFill>
          <a:blip r:embed="rId2"/>
          <a:stretch>
            <a:fillRect/>
          </a:stretch>
        </p:blipFill>
        <p:spPr>
          <a:xfrm>
            <a:off x="705922" y="2821714"/>
            <a:ext cx="4484305" cy="2368471"/>
          </a:xfrm>
          <a:prstGeom prst="rect">
            <a:avLst/>
          </a:prstGeom>
        </p:spPr>
      </p:pic>
      <p:sp>
        <p:nvSpPr>
          <p:cNvPr id="2" name="タイトル 1">
            <a:extLst>
              <a:ext uri="{FF2B5EF4-FFF2-40B4-BE49-F238E27FC236}">
                <a16:creationId xmlns:a16="http://schemas.microsoft.com/office/drawing/2014/main" id="{727F63AF-0CB3-CB4B-A0C7-F8C5D1242765}"/>
              </a:ext>
            </a:extLst>
          </p:cNvPr>
          <p:cNvSpPr>
            <a:spLocks noGrp="1"/>
          </p:cNvSpPr>
          <p:nvPr>
            <p:ph type="title"/>
          </p:nvPr>
        </p:nvSpPr>
        <p:spPr/>
        <p:txBody>
          <a:bodyPr/>
          <a:lstStyle/>
          <a:p>
            <a:r>
              <a:rPr lang="ja-JP" altLang="en-US"/>
              <a:t>共有変数の値を表示する機能</a:t>
            </a:r>
            <a:endParaRPr lang="en-US" dirty="0"/>
          </a:p>
        </p:txBody>
      </p:sp>
      <p:sp>
        <p:nvSpPr>
          <p:cNvPr id="3" name="コンテンツ プレースホルダー 2">
            <a:extLst>
              <a:ext uri="{FF2B5EF4-FFF2-40B4-BE49-F238E27FC236}">
                <a16:creationId xmlns:a16="http://schemas.microsoft.com/office/drawing/2014/main" id="{75DE3C79-4B88-D946-8DAC-C36625D39738}"/>
              </a:ext>
            </a:extLst>
          </p:cNvPr>
          <p:cNvSpPr>
            <a:spLocks noGrp="1"/>
          </p:cNvSpPr>
          <p:nvPr>
            <p:ph idx="1"/>
          </p:nvPr>
        </p:nvSpPr>
        <p:spPr>
          <a:xfrm>
            <a:off x="628650" y="1825625"/>
            <a:ext cx="7886700" cy="4351338"/>
          </a:xfrm>
        </p:spPr>
        <p:txBody>
          <a:bodyPr/>
          <a:lstStyle/>
          <a:p>
            <a:r>
              <a:rPr lang="ja-JP" altLang="en-US"/>
              <a:t>共有変数の値</a:t>
            </a:r>
            <a:endParaRPr lang="en-US" altLang="ja-JP" dirty="0"/>
          </a:p>
          <a:p>
            <a:r>
              <a:rPr lang="ja-JP" altLang="en-US"/>
              <a:t>各スレッドが観測する値</a:t>
            </a:r>
            <a:endParaRPr lang="en-US" dirty="0"/>
          </a:p>
        </p:txBody>
      </p:sp>
      <p:sp>
        <p:nvSpPr>
          <p:cNvPr id="7" name="角丸四角形吹き出し 6">
            <a:extLst>
              <a:ext uri="{FF2B5EF4-FFF2-40B4-BE49-F238E27FC236}">
                <a16:creationId xmlns:a16="http://schemas.microsoft.com/office/drawing/2014/main" id="{95ACA5A2-DE7D-3347-9AA7-0C558AF172FE}"/>
              </a:ext>
            </a:extLst>
          </p:cNvPr>
          <p:cNvSpPr/>
          <p:nvPr/>
        </p:nvSpPr>
        <p:spPr>
          <a:xfrm>
            <a:off x="2408329" y="5674983"/>
            <a:ext cx="3736637" cy="628452"/>
          </a:xfrm>
          <a:prstGeom prst="wedgeRoundRectCallout">
            <a:avLst>
              <a:gd name="adj1" fmla="val -39101"/>
              <a:gd name="adj2" fmla="val -135059"/>
              <a:gd name="adj3" fmla="val 16667"/>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2400">
                <a:solidFill>
                  <a:schemeClr val="tx1"/>
                </a:solidFill>
                <a:latin typeface="Courier New" panose="02070309020205020404" pitchFamily="49" charset="0"/>
                <a:cs typeface="Courier New" panose="02070309020205020404" pitchFamily="49" charset="0"/>
              </a:rPr>
              <a:t>各スレッドが観測する値</a:t>
            </a:r>
            <a:endParaRPr lang="en-US" sz="2400" dirty="0">
              <a:solidFill>
                <a:schemeClr val="tx1"/>
              </a:solidFill>
            </a:endParaRPr>
          </a:p>
        </p:txBody>
      </p:sp>
      <p:sp>
        <p:nvSpPr>
          <p:cNvPr id="8" name="角丸四角形吹き出し 7">
            <a:extLst>
              <a:ext uri="{FF2B5EF4-FFF2-40B4-BE49-F238E27FC236}">
                <a16:creationId xmlns:a16="http://schemas.microsoft.com/office/drawing/2014/main" id="{4B5E97C9-24A2-C146-999C-E2400512A694}"/>
              </a:ext>
            </a:extLst>
          </p:cNvPr>
          <p:cNvSpPr/>
          <p:nvPr/>
        </p:nvSpPr>
        <p:spPr>
          <a:xfrm>
            <a:off x="2419617" y="5683447"/>
            <a:ext cx="3736637" cy="628452"/>
          </a:xfrm>
          <a:prstGeom prst="wedgeRoundRectCallout">
            <a:avLst>
              <a:gd name="adj1" fmla="val -26110"/>
              <a:gd name="adj2" fmla="val -149563"/>
              <a:gd name="adj3" fmla="val 16667"/>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2400">
                <a:solidFill>
                  <a:schemeClr val="tx1"/>
                </a:solidFill>
                <a:latin typeface="Courier New" panose="02070309020205020404" pitchFamily="49" charset="0"/>
                <a:cs typeface="Courier New" panose="02070309020205020404" pitchFamily="49" charset="0"/>
              </a:rPr>
              <a:t>各スレッドが観測する値</a:t>
            </a:r>
            <a:endParaRPr lang="en-US" sz="2400" dirty="0">
              <a:solidFill>
                <a:schemeClr val="tx1"/>
              </a:solidFill>
            </a:endParaRPr>
          </a:p>
        </p:txBody>
      </p:sp>
      <p:sp>
        <p:nvSpPr>
          <p:cNvPr id="9" name="スライド番号プレースホルダー 8">
            <a:extLst>
              <a:ext uri="{FF2B5EF4-FFF2-40B4-BE49-F238E27FC236}">
                <a16:creationId xmlns:a16="http://schemas.microsoft.com/office/drawing/2014/main" id="{0D5D05E5-EA08-5449-9909-11FD41A69455}"/>
              </a:ext>
            </a:extLst>
          </p:cNvPr>
          <p:cNvSpPr>
            <a:spLocks noGrp="1"/>
          </p:cNvSpPr>
          <p:nvPr>
            <p:ph type="sldNum" sz="quarter" idx="12"/>
          </p:nvPr>
        </p:nvSpPr>
        <p:spPr>
          <a:xfrm>
            <a:off x="6457950" y="6356351"/>
            <a:ext cx="2057400" cy="365125"/>
          </a:xfrm>
        </p:spPr>
        <p:txBody>
          <a:bodyPr/>
          <a:lstStyle/>
          <a:p>
            <a:fld id="{1B5EABC8-8B1E-0F4D-B7D7-FD4CED23A004}" type="slidenum">
              <a:rPr lang="en-US" smtClean="0"/>
              <a:t>16</a:t>
            </a:fld>
            <a:endParaRPr lang="en-US"/>
          </a:p>
        </p:txBody>
      </p:sp>
      <p:sp>
        <p:nvSpPr>
          <p:cNvPr id="10" name="円/楕円 9">
            <a:extLst>
              <a:ext uri="{FF2B5EF4-FFF2-40B4-BE49-F238E27FC236}">
                <a16:creationId xmlns:a16="http://schemas.microsoft.com/office/drawing/2014/main" id="{C826EDE9-2361-C24A-81E1-FC3513B85632}"/>
              </a:ext>
            </a:extLst>
          </p:cNvPr>
          <p:cNvSpPr/>
          <p:nvPr/>
        </p:nvSpPr>
        <p:spPr>
          <a:xfrm>
            <a:off x="6322502" y="2248282"/>
            <a:ext cx="2057400" cy="9144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a:solidFill>
                  <a:schemeClr val="tx1"/>
                </a:solidFill>
              </a:rPr>
              <a:t>スレッド</a:t>
            </a:r>
            <a:endParaRPr lang="en-US" sz="2400" dirty="0">
              <a:solidFill>
                <a:schemeClr val="tx1"/>
              </a:solidFill>
            </a:endParaRPr>
          </a:p>
        </p:txBody>
      </p:sp>
      <p:sp>
        <p:nvSpPr>
          <p:cNvPr id="11" name="正方形/長方形 10">
            <a:extLst>
              <a:ext uri="{FF2B5EF4-FFF2-40B4-BE49-F238E27FC236}">
                <a16:creationId xmlns:a16="http://schemas.microsoft.com/office/drawing/2014/main" id="{25E8E82B-89C0-504F-B07A-C28505B900D2}"/>
              </a:ext>
            </a:extLst>
          </p:cNvPr>
          <p:cNvSpPr/>
          <p:nvPr/>
        </p:nvSpPr>
        <p:spPr>
          <a:xfrm>
            <a:off x="6606292" y="3798523"/>
            <a:ext cx="1418842" cy="51435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a:solidFill>
                  <a:schemeClr val="tx1"/>
                </a:solidFill>
                <a:latin typeface="Courier New" panose="02070309020205020404" pitchFamily="49" charset="0"/>
                <a:cs typeface="Courier New" panose="02070309020205020404" pitchFamily="49" charset="0"/>
              </a:rPr>
              <a:t>共有変数</a:t>
            </a:r>
            <a:endParaRPr lang="en-US" sz="2400" dirty="0">
              <a:solidFill>
                <a:schemeClr val="tx1"/>
              </a:solidFill>
              <a:latin typeface="Courier New" panose="02070309020205020404" pitchFamily="49" charset="0"/>
              <a:cs typeface="Courier New" panose="02070309020205020404" pitchFamily="49" charset="0"/>
            </a:endParaRPr>
          </a:p>
        </p:txBody>
      </p:sp>
      <p:cxnSp>
        <p:nvCxnSpPr>
          <p:cNvPr id="13" name="直線矢印コネクタ 12">
            <a:extLst>
              <a:ext uri="{FF2B5EF4-FFF2-40B4-BE49-F238E27FC236}">
                <a16:creationId xmlns:a16="http://schemas.microsoft.com/office/drawing/2014/main" id="{6D072B89-002C-3549-BDF3-F34A7C326531}"/>
              </a:ext>
            </a:extLst>
          </p:cNvPr>
          <p:cNvCxnSpPr>
            <a:cxnSpLocks/>
          </p:cNvCxnSpPr>
          <p:nvPr/>
        </p:nvCxnSpPr>
        <p:spPr>
          <a:xfrm flipH="1">
            <a:off x="7113227" y="3188373"/>
            <a:ext cx="7961" cy="56935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矢印コネクタ 13">
            <a:extLst>
              <a:ext uri="{FF2B5EF4-FFF2-40B4-BE49-F238E27FC236}">
                <a16:creationId xmlns:a16="http://schemas.microsoft.com/office/drawing/2014/main" id="{B01D3BFD-8744-3645-8B34-AB34AEAE9569}"/>
              </a:ext>
            </a:extLst>
          </p:cNvPr>
          <p:cNvCxnSpPr>
            <a:cxnSpLocks/>
          </p:cNvCxnSpPr>
          <p:nvPr/>
        </p:nvCxnSpPr>
        <p:spPr>
          <a:xfrm flipH="1">
            <a:off x="7541852" y="3188373"/>
            <a:ext cx="7961" cy="569351"/>
          </a:xfrm>
          <a:prstGeom prst="straightConnector1">
            <a:avLst/>
          </a:prstGeom>
          <a:ln w="28575">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6" name="円/楕円 15">
            <a:extLst>
              <a:ext uri="{FF2B5EF4-FFF2-40B4-BE49-F238E27FC236}">
                <a16:creationId xmlns:a16="http://schemas.microsoft.com/office/drawing/2014/main" id="{66719B15-7A99-E945-A3B0-EDBFCD9ACC76}"/>
              </a:ext>
            </a:extLst>
          </p:cNvPr>
          <p:cNvSpPr/>
          <p:nvPr/>
        </p:nvSpPr>
        <p:spPr>
          <a:xfrm>
            <a:off x="6291702" y="4959690"/>
            <a:ext cx="2057400" cy="9144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a:solidFill>
                  <a:schemeClr val="tx1"/>
                </a:solidFill>
              </a:rPr>
              <a:t>スレッド</a:t>
            </a:r>
            <a:endParaRPr lang="en-US" sz="2400" dirty="0">
              <a:solidFill>
                <a:schemeClr val="tx1"/>
              </a:solidFill>
            </a:endParaRPr>
          </a:p>
        </p:txBody>
      </p:sp>
      <p:sp>
        <p:nvSpPr>
          <p:cNvPr id="19" name="テキスト ボックス 18">
            <a:extLst>
              <a:ext uri="{FF2B5EF4-FFF2-40B4-BE49-F238E27FC236}">
                <a16:creationId xmlns:a16="http://schemas.microsoft.com/office/drawing/2014/main" id="{0C71A9EC-CEF6-7A4F-BE8D-27D409E2E8AE}"/>
              </a:ext>
            </a:extLst>
          </p:cNvPr>
          <p:cNvSpPr txBox="1"/>
          <p:nvPr/>
        </p:nvSpPr>
        <p:spPr>
          <a:xfrm>
            <a:off x="5881568" y="1477690"/>
            <a:ext cx="3262432" cy="830997"/>
          </a:xfrm>
          <a:prstGeom prst="rect">
            <a:avLst/>
          </a:prstGeom>
          <a:noFill/>
        </p:spPr>
        <p:txBody>
          <a:bodyPr wrap="none" rtlCol="0">
            <a:spAutoFit/>
          </a:bodyPr>
          <a:lstStyle/>
          <a:p>
            <a:r>
              <a:rPr lang="en-US" altLang="ja-JP" sz="2400" dirty="0"/>
              <a:t>MMLib</a:t>
            </a:r>
            <a:r>
              <a:rPr lang="ja-JP" altLang="en-US" sz="2400"/>
              <a:t>が対応している</a:t>
            </a:r>
            <a:endParaRPr lang="en-US" altLang="ja-JP" sz="2400" dirty="0"/>
          </a:p>
          <a:p>
            <a:r>
              <a:rPr lang="ja-JP" altLang="en-US" sz="2400"/>
              <a:t>プロセッサの形式</a:t>
            </a:r>
            <a:endParaRPr lang="en-US" sz="2400" dirty="0"/>
          </a:p>
        </p:txBody>
      </p:sp>
      <p:sp>
        <p:nvSpPr>
          <p:cNvPr id="20" name="角丸四角形吹き出し 19">
            <a:extLst>
              <a:ext uri="{FF2B5EF4-FFF2-40B4-BE49-F238E27FC236}">
                <a16:creationId xmlns:a16="http://schemas.microsoft.com/office/drawing/2014/main" id="{CC607AC1-4B3E-EB46-8077-98F8F9F46DA5}"/>
              </a:ext>
            </a:extLst>
          </p:cNvPr>
          <p:cNvSpPr/>
          <p:nvPr/>
        </p:nvSpPr>
        <p:spPr>
          <a:xfrm>
            <a:off x="117743" y="5662107"/>
            <a:ext cx="2176266" cy="628452"/>
          </a:xfrm>
          <a:prstGeom prst="wedgeRoundRectCallout">
            <a:avLst>
              <a:gd name="adj1" fmla="val 44952"/>
              <a:gd name="adj2" fmla="val -135474"/>
              <a:gd name="adj3" fmla="val 16667"/>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2400">
                <a:solidFill>
                  <a:schemeClr val="tx1"/>
                </a:solidFill>
                <a:latin typeface="Courier New" panose="02070309020205020404" pitchFamily="49" charset="0"/>
                <a:cs typeface="Courier New" panose="02070309020205020404" pitchFamily="49" charset="0"/>
              </a:rPr>
              <a:t>共有変数の値</a:t>
            </a:r>
            <a:endParaRPr lang="en-US" sz="2400" dirty="0">
              <a:solidFill>
                <a:schemeClr val="tx1"/>
              </a:solidFill>
            </a:endParaRPr>
          </a:p>
        </p:txBody>
      </p:sp>
      <p:cxnSp>
        <p:nvCxnSpPr>
          <p:cNvPr id="27" name="直線矢印コネクタ 26">
            <a:extLst>
              <a:ext uri="{FF2B5EF4-FFF2-40B4-BE49-F238E27FC236}">
                <a16:creationId xmlns:a16="http://schemas.microsoft.com/office/drawing/2014/main" id="{9E1DDE14-5FD5-AE40-9D6D-7EFCF824BD59}"/>
              </a:ext>
            </a:extLst>
          </p:cNvPr>
          <p:cNvCxnSpPr>
            <a:cxnSpLocks/>
          </p:cNvCxnSpPr>
          <p:nvPr/>
        </p:nvCxnSpPr>
        <p:spPr>
          <a:xfrm flipH="1">
            <a:off x="7105266" y="4351606"/>
            <a:ext cx="7961" cy="56935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線矢印コネクタ 27">
            <a:extLst>
              <a:ext uri="{FF2B5EF4-FFF2-40B4-BE49-F238E27FC236}">
                <a16:creationId xmlns:a16="http://schemas.microsoft.com/office/drawing/2014/main" id="{13672442-C250-EE4E-BFC6-52A119391FA7}"/>
              </a:ext>
            </a:extLst>
          </p:cNvPr>
          <p:cNvCxnSpPr>
            <a:cxnSpLocks/>
          </p:cNvCxnSpPr>
          <p:nvPr/>
        </p:nvCxnSpPr>
        <p:spPr>
          <a:xfrm flipH="1">
            <a:off x="7533891" y="4351606"/>
            <a:ext cx="7961" cy="569351"/>
          </a:xfrm>
          <a:prstGeom prst="straightConnector1">
            <a:avLst/>
          </a:prstGeom>
          <a:ln w="28575">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959393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C98F0FD-AD09-CC4F-86B4-A52FA55BA80D}"/>
              </a:ext>
            </a:extLst>
          </p:cNvPr>
          <p:cNvSpPr>
            <a:spLocks noGrp="1"/>
          </p:cNvSpPr>
          <p:nvPr>
            <p:ph type="title"/>
          </p:nvPr>
        </p:nvSpPr>
        <p:spPr/>
        <p:txBody>
          <a:bodyPr/>
          <a:lstStyle/>
          <a:p>
            <a:r>
              <a:rPr lang="ja-JP" altLang="en-US"/>
              <a:t>未反映の</a:t>
            </a:r>
            <a:r>
              <a:rPr lang="en-US" altLang="ja-JP" dirty="0">
                <a:latin typeface="Courier New" panose="02070309020205020404" pitchFamily="49" charset="0"/>
                <a:cs typeface="Courier New" panose="02070309020205020404" pitchFamily="49" charset="0"/>
              </a:rPr>
              <a:t>WEITE</a:t>
            </a:r>
            <a:r>
              <a:rPr lang="ja-JP" altLang="en-US"/>
              <a:t>をハイライト</a:t>
            </a:r>
            <a:endParaRPr lang="en-US" dirty="0"/>
          </a:p>
        </p:txBody>
      </p:sp>
      <p:sp>
        <p:nvSpPr>
          <p:cNvPr id="3" name="コンテンツ プレースホルダー 2">
            <a:extLst>
              <a:ext uri="{FF2B5EF4-FFF2-40B4-BE49-F238E27FC236}">
                <a16:creationId xmlns:a16="http://schemas.microsoft.com/office/drawing/2014/main" id="{B942D34F-5BD0-3548-9A12-BE86321C40CC}"/>
              </a:ext>
            </a:extLst>
          </p:cNvPr>
          <p:cNvSpPr>
            <a:spLocks noGrp="1"/>
          </p:cNvSpPr>
          <p:nvPr>
            <p:ph idx="1"/>
          </p:nvPr>
        </p:nvSpPr>
        <p:spPr/>
        <p:txBody>
          <a:bodyPr/>
          <a:lstStyle/>
          <a:p>
            <a:pPr marL="0" indent="0">
              <a:buNone/>
            </a:pPr>
            <a:r>
              <a:rPr lang="ja-JP" altLang="en-US"/>
              <a:t>共有変数に反映されていない</a:t>
            </a:r>
            <a:r>
              <a:rPr lang="en-US" altLang="ja-JP" dirty="0">
                <a:latin typeface="Courier New" panose="02070309020205020404" pitchFamily="49" charset="0"/>
                <a:cs typeface="Courier New" panose="02070309020205020404" pitchFamily="49" charset="0"/>
              </a:rPr>
              <a:t>WRITE</a:t>
            </a:r>
            <a:r>
              <a:rPr lang="ja-JP" altLang="en-US"/>
              <a:t>をハイライトする</a:t>
            </a:r>
          </a:p>
          <a:p>
            <a:pPr marL="457200" lvl="1" indent="0">
              <a:buNone/>
            </a:pPr>
            <a:r>
              <a:rPr lang="ja-JP" altLang="en-US"/>
              <a:t>黄色：反映されていない</a:t>
            </a:r>
            <a:endParaRPr lang="en-US" altLang="ja-JP" dirty="0"/>
          </a:p>
          <a:p>
            <a:pPr marL="457200" lvl="1" indent="0">
              <a:buNone/>
            </a:pPr>
            <a:r>
              <a:rPr lang="ja-JP" altLang="en-US"/>
              <a:t>赤色：プログラム順序とメモリ順序が異なる</a:t>
            </a:r>
            <a:endParaRPr lang="en-US" altLang="ja-JP" dirty="0"/>
          </a:p>
        </p:txBody>
      </p:sp>
      <p:pic>
        <p:nvPicPr>
          <p:cNvPr id="7" name="図 6">
            <a:extLst>
              <a:ext uri="{FF2B5EF4-FFF2-40B4-BE49-F238E27FC236}">
                <a16:creationId xmlns:a16="http://schemas.microsoft.com/office/drawing/2014/main" id="{BC8611D6-4DB6-4942-9C94-135EE08143AE}"/>
              </a:ext>
            </a:extLst>
          </p:cNvPr>
          <p:cNvPicPr>
            <a:picLocks noChangeAspect="1"/>
          </p:cNvPicPr>
          <p:nvPr/>
        </p:nvPicPr>
        <p:blipFill>
          <a:blip r:embed="rId2"/>
          <a:stretch>
            <a:fillRect/>
          </a:stretch>
        </p:blipFill>
        <p:spPr>
          <a:xfrm>
            <a:off x="716509" y="4680743"/>
            <a:ext cx="3025051" cy="1631155"/>
          </a:xfrm>
          <a:prstGeom prst="rect">
            <a:avLst/>
          </a:prstGeom>
        </p:spPr>
      </p:pic>
      <p:pic>
        <p:nvPicPr>
          <p:cNvPr id="9" name="図 8">
            <a:extLst>
              <a:ext uri="{FF2B5EF4-FFF2-40B4-BE49-F238E27FC236}">
                <a16:creationId xmlns:a16="http://schemas.microsoft.com/office/drawing/2014/main" id="{F3597195-EDD7-0E45-ADD7-305CF3601916}"/>
              </a:ext>
            </a:extLst>
          </p:cNvPr>
          <p:cNvPicPr>
            <a:picLocks noChangeAspect="1"/>
          </p:cNvPicPr>
          <p:nvPr/>
        </p:nvPicPr>
        <p:blipFill>
          <a:blip r:embed="rId3"/>
          <a:stretch>
            <a:fillRect/>
          </a:stretch>
        </p:blipFill>
        <p:spPr>
          <a:xfrm>
            <a:off x="4859530" y="4680743"/>
            <a:ext cx="2872565" cy="1631155"/>
          </a:xfrm>
          <a:prstGeom prst="rect">
            <a:avLst/>
          </a:prstGeom>
        </p:spPr>
      </p:pic>
      <p:sp>
        <p:nvSpPr>
          <p:cNvPr id="11" name="角丸四角形吹き出し 10">
            <a:extLst>
              <a:ext uri="{FF2B5EF4-FFF2-40B4-BE49-F238E27FC236}">
                <a16:creationId xmlns:a16="http://schemas.microsoft.com/office/drawing/2014/main" id="{F52EA29F-3046-824D-8C45-4D0BE3748EAC}"/>
              </a:ext>
            </a:extLst>
          </p:cNvPr>
          <p:cNvSpPr/>
          <p:nvPr/>
        </p:nvSpPr>
        <p:spPr>
          <a:xfrm>
            <a:off x="2963333" y="3898306"/>
            <a:ext cx="4428772" cy="628452"/>
          </a:xfrm>
          <a:prstGeom prst="wedgeRoundRectCallout">
            <a:avLst>
              <a:gd name="adj1" fmla="val -1988"/>
              <a:gd name="adj2" fmla="val 154281"/>
              <a:gd name="adj3" fmla="val 16667"/>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2400">
                <a:solidFill>
                  <a:schemeClr val="tx1"/>
                </a:solidFill>
                <a:latin typeface="Courier New" panose="02070309020205020404" pitchFamily="49" charset="0"/>
                <a:cs typeface="Courier New" panose="02070309020205020404" pitchFamily="49" charset="0"/>
              </a:rPr>
              <a:t>後続の</a:t>
            </a:r>
            <a:r>
              <a:rPr lang="en-US" altLang="ja-JP" sz="2400" dirty="0">
                <a:solidFill>
                  <a:schemeClr val="tx1"/>
                </a:solidFill>
                <a:latin typeface="Courier New" panose="02070309020205020404" pitchFamily="49" charset="0"/>
                <a:cs typeface="Courier New" panose="02070309020205020404" pitchFamily="49" charset="0"/>
              </a:rPr>
              <a:t>READ</a:t>
            </a:r>
            <a:r>
              <a:rPr lang="ja-JP" altLang="en-US" sz="2400">
                <a:solidFill>
                  <a:schemeClr val="tx1"/>
                </a:solidFill>
                <a:latin typeface="Courier New" panose="02070309020205020404" pitchFamily="49" charset="0"/>
                <a:cs typeface="Courier New" panose="02070309020205020404" pitchFamily="49" charset="0"/>
              </a:rPr>
              <a:t>が先に反映された</a:t>
            </a:r>
            <a:endParaRPr lang="en-US" sz="2400" dirty="0">
              <a:solidFill>
                <a:schemeClr val="tx1"/>
              </a:solidFill>
            </a:endParaRPr>
          </a:p>
        </p:txBody>
      </p:sp>
      <p:sp>
        <p:nvSpPr>
          <p:cNvPr id="12" name="スライド番号プレースホルダー 11">
            <a:extLst>
              <a:ext uri="{FF2B5EF4-FFF2-40B4-BE49-F238E27FC236}">
                <a16:creationId xmlns:a16="http://schemas.microsoft.com/office/drawing/2014/main" id="{C6B12473-036C-E84B-9FE3-18AB2F1539C5}"/>
              </a:ext>
            </a:extLst>
          </p:cNvPr>
          <p:cNvSpPr>
            <a:spLocks noGrp="1"/>
          </p:cNvSpPr>
          <p:nvPr>
            <p:ph type="sldNum" sz="quarter" idx="12"/>
          </p:nvPr>
        </p:nvSpPr>
        <p:spPr/>
        <p:txBody>
          <a:bodyPr/>
          <a:lstStyle/>
          <a:p>
            <a:fld id="{1B5EABC8-8B1E-0F4D-B7D7-FD4CED23A004}" type="slidenum">
              <a:rPr lang="en-US" smtClean="0"/>
              <a:t>17</a:t>
            </a:fld>
            <a:endParaRPr lang="en-US"/>
          </a:p>
        </p:txBody>
      </p:sp>
    </p:spTree>
    <p:extLst>
      <p:ext uri="{BB962C8B-B14F-4D97-AF65-F5344CB8AC3E}">
        <p14:creationId xmlns:p14="http://schemas.microsoft.com/office/powerpoint/2010/main" val="30683121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2ABBDDE-7F33-9945-804B-D14053A918F1}"/>
              </a:ext>
            </a:extLst>
          </p:cNvPr>
          <p:cNvSpPr>
            <a:spLocks noGrp="1"/>
          </p:cNvSpPr>
          <p:nvPr>
            <p:ph type="title"/>
          </p:nvPr>
        </p:nvSpPr>
        <p:spPr/>
        <p:txBody>
          <a:bodyPr/>
          <a:lstStyle/>
          <a:p>
            <a:r>
              <a:rPr lang="ja-JP" altLang="en-US"/>
              <a:t>デモ</a:t>
            </a:r>
            <a:endParaRPr lang="en-US" dirty="0"/>
          </a:p>
        </p:txBody>
      </p:sp>
      <p:sp>
        <p:nvSpPr>
          <p:cNvPr id="3" name="コンテンツ プレースホルダー 2">
            <a:extLst>
              <a:ext uri="{FF2B5EF4-FFF2-40B4-BE49-F238E27FC236}">
                <a16:creationId xmlns:a16="http://schemas.microsoft.com/office/drawing/2014/main" id="{28F92260-C002-F340-8F94-AEB66FF4F944}"/>
              </a:ext>
            </a:extLst>
          </p:cNvPr>
          <p:cNvSpPr>
            <a:spLocks noGrp="1"/>
          </p:cNvSpPr>
          <p:nvPr>
            <p:ph idx="1"/>
          </p:nvPr>
        </p:nvSpPr>
        <p:spPr>
          <a:xfrm>
            <a:off x="628650" y="1825625"/>
            <a:ext cx="7886700" cy="802923"/>
          </a:xfrm>
        </p:spPr>
        <p:txBody>
          <a:bodyPr>
            <a:normAutofit/>
          </a:bodyPr>
          <a:lstStyle/>
          <a:p>
            <a:pPr marL="0" indent="0">
              <a:buNone/>
            </a:pPr>
            <a:r>
              <a:rPr lang="en-US" altLang="ja-JP" dirty="0">
                <a:latin typeface="Courier New" panose="02070309020205020404" pitchFamily="49" charset="0"/>
                <a:cs typeface="Courier New" panose="02070309020205020404" pitchFamily="49" charset="0"/>
              </a:rPr>
              <a:t>a</a:t>
            </a:r>
            <a:r>
              <a:rPr lang="en-US" altLang="ja-JP" dirty="0"/>
              <a:t>, </a:t>
            </a:r>
            <a:r>
              <a:rPr lang="en-US" altLang="ja-JP" dirty="0">
                <a:latin typeface="Courier New" panose="02070309020205020404" pitchFamily="49" charset="0"/>
                <a:cs typeface="Courier New" panose="02070309020205020404" pitchFamily="49" charset="0"/>
              </a:rPr>
              <a:t>b</a:t>
            </a:r>
            <a:r>
              <a:rPr lang="ja-JP" altLang="en-US"/>
              <a:t>のどちらかは</a:t>
            </a:r>
            <a:r>
              <a:rPr lang="en-US" altLang="ja-JP" dirty="0">
                <a:latin typeface="Courier New" panose="02070309020205020404" pitchFamily="49" charset="0"/>
                <a:cs typeface="Courier New" panose="02070309020205020404" pitchFamily="49" charset="0"/>
              </a:rPr>
              <a:t>1</a:t>
            </a:r>
            <a:r>
              <a:rPr lang="ja-JP" altLang="en-US"/>
              <a:t>になるプログラム</a:t>
            </a:r>
            <a:endParaRPr lang="en-US" altLang="ja-JP" dirty="0">
              <a:solidFill>
                <a:srgbClr val="FF0000"/>
              </a:solidFill>
            </a:endParaRPr>
          </a:p>
        </p:txBody>
      </p:sp>
      <p:sp>
        <p:nvSpPr>
          <p:cNvPr id="14" name="スライド番号プレースホルダー 13">
            <a:extLst>
              <a:ext uri="{FF2B5EF4-FFF2-40B4-BE49-F238E27FC236}">
                <a16:creationId xmlns:a16="http://schemas.microsoft.com/office/drawing/2014/main" id="{4C09F5D3-7472-E748-8275-04BBA140EDD5}"/>
              </a:ext>
            </a:extLst>
          </p:cNvPr>
          <p:cNvSpPr>
            <a:spLocks noGrp="1"/>
          </p:cNvSpPr>
          <p:nvPr>
            <p:ph type="sldNum" sz="quarter" idx="12"/>
          </p:nvPr>
        </p:nvSpPr>
        <p:spPr/>
        <p:txBody>
          <a:bodyPr/>
          <a:lstStyle/>
          <a:p>
            <a:fld id="{1B5EABC8-8B1E-0F4D-B7D7-FD4CED23A004}" type="slidenum">
              <a:rPr lang="en-US" smtClean="0"/>
              <a:t>18</a:t>
            </a:fld>
            <a:endParaRPr lang="en-US"/>
          </a:p>
        </p:txBody>
      </p:sp>
      <p:grpSp>
        <p:nvGrpSpPr>
          <p:cNvPr id="20" name="グループ化 19">
            <a:extLst>
              <a:ext uri="{FF2B5EF4-FFF2-40B4-BE49-F238E27FC236}">
                <a16:creationId xmlns:a16="http://schemas.microsoft.com/office/drawing/2014/main" id="{E3F85214-02E7-C146-BD6F-67773EA6C290}"/>
              </a:ext>
            </a:extLst>
          </p:cNvPr>
          <p:cNvGrpSpPr/>
          <p:nvPr/>
        </p:nvGrpSpPr>
        <p:grpSpPr>
          <a:xfrm>
            <a:off x="1790911" y="3245893"/>
            <a:ext cx="2332690" cy="1417596"/>
            <a:chOff x="2222878" y="2560431"/>
            <a:chExt cx="2332690" cy="1417596"/>
          </a:xfrm>
        </p:grpSpPr>
        <p:sp>
          <p:nvSpPr>
            <p:cNvPr id="21" name="テキスト ボックス 20">
              <a:extLst>
                <a:ext uri="{FF2B5EF4-FFF2-40B4-BE49-F238E27FC236}">
                  <a16:creationId xmlns:a16="http://schemas.microsoft.com/office/drawing/2014/main" id="{579CC201-A4DA-F24E-A5B9-1FA03086262D}"/>
                </a:ext>
              </a:extLst>
            </p:cNvPr>
            <p:cNvSpPr txBox="1"/>
            <p:nvPr/>
          </p:nvSpPr>
          <p:spPr>
            <a:xfrm>
              <a:off x="2222878" y="3023920"/>
              <a:ext cx="2332690" cy="954107"/>
            </a:xfrm>
            <a:prstGeom prst="rect">
              <a:avLst/>
            </a:prstGeom>
            <a:solidFill>
              <a:schemeClr val="accent1">
                <a:alpha val="21000"/>
              </a:schemeClr>
            </a:solidFill>
            <a:ln>
              <a:solidFill>
                <a:schemeClr val="accent1"/>
              </a:solidFill>
            </a:ln>
          </p:spPr>
          <p:txBody>
            <a:bodyPr wrap="none" rtlCol="0">
              <a:spAutoFit/>
            </a:bodyPr>
            <a:lstStyle/>
            <a:p>
              <a:r>
                <a:rPr lang="en-US" sz="2800" dirty="0">
                  <a:latin typeface="Courier New" panose="02070309020205020404" pitchFamily="49" charset="0"/>
                  <a:cs typeface="Courier New" panose="02070309020205020404" pitchFamily="49" charset="0"/>
                </a:rPr>
                <a:t>X = 1;</a:t>
              </a:r>
            </a:p>
            <a:p>
              <a:r>
                <a:rPr lang="en-US" sz="2800" dirty="0">
                  <a:latin typeface="Courier New" panose="02070309020205020404" pitchFamily="49" charset="0"/>
                  <a:cs typeface="Courier New" panose="02070309020205020404" pitchFamily="49" charset="0"/>
                </a:rPr>
                <a:t>int a = Y;</a:t>
              </a:r>
            </a:p>
          </p:txBody>
        </p:sp>
        <p:sp>
          <p:nvSpPr>
            <p:cNvPr id="22" name="テキスト ボックス 21">
              <a:extLst>
                <a:ext uri="{FF2B5EF4-FFF2-40B4-BE49-F238E27FC236}">
                  <a16:creationId xmlns:a16="http://schemas.microsoft.com/office/drawing/2014/main" id="{43463EDF-4CB1-4F41-9F08-DDA200FA255C}"/>
                </a:ext>
              </a:extLst>
            </p:cNvPr>
            <p:cNvSpPr txBox="1"/>
            <p:nvPr/>
          </p:nvSpPr>
          <p:spPr>
            <a:xfrm>
              <a:off x="2400010" y="2560431"/>
              <a:ext cx="1978427" cy="523220"/>
            </a:xfrm>
            <a:prstGeom prst="rect">
              <a:avLst/>
            </a:prstGeom>
            <a:noFill/>
          </p:spPr>
          <p:txBody>
            <a:bodyPr wrap="none" rtlCol="0">
              <a:spAutoFit/>
            </a:bodyPr>
            <a:lstStyle/>
            <a:p>
              <a:r>
                <a:rPr lang="ja-JP" altLang="en-US" sz="2800"/>
                <a:t>スレッド</a:t>
              </a:r>
              <a:r>
                <a:rPr lang="en-US" altLang="ja-JP" sz="2800" dirty="0"/>
                <a:t>T0</a:t>
              </a:r>
              <a:endParaRPr lang="en-US" sz="2800" dirty="0"/>
            </a:p>
          </p:txBody>
        </p:sp>
      </p:grpSp>
      <p:grpSp>
        <p:nvGrpSpPr>
          <p:cNvPr id="23" name="グループ化 22">
            <a:extLst>
              <a:ext uri="{FF2B5EF4-FFF2-40B4-BE49-F238E27FC236}">
                <a16:creationId xmlns:a16="http://schemas.microsoft.com/office/drawing/2014/main" id="{1FE0A560-5787-E144-A5E3-7819912CC091}"/>
              </a:ext>
            </a:extLst>
          </p:cNvPr>
          <p:cNvGrpSpPr/>
          <p:nvPr/>
        </p:nvGrpSpPr>
        <p:grpSpPr>
          <a:xfrm>
            <a:off x="4933356" y="3245893"/>
            <a:ext cx="2332690" cy="1417722"/>
            <a:chOff x="2222878" y="2559634"/>
            <a:chExt cx="2332690" cy="1417722"/>
          </a:xfrm>
        </p:grpSpPr>
        <p:sp>
          <p:nvSpPr>
            <p:cNvPr id="24" name="テキスト ボックス 23">
              <a:extLst>
                <a:ext uri="{FF2B5EF4-FFF2-40B4-BE49-F238E27FC236}">
                  <a16:creationId xmlns:a16="http://schemas.microsoft.com/office/drawing/2014/main" id="{D4E11CE2-0464-244A-BD12-FCB85A1D58F6}"/>
                </a:ext>
              </a:extLst>
            </p:cNvPr>
            <p:cNvSpPr txBox="1"/>
            <p:nvPr/>
          </p:nvSpPr>
          <p:spPr>
            <a:xfrm>
              <a:off x="2222878" y="3023249"/>
              <a:ext cx="2332690" cy="954107"/>
            </a:xfrm>
            <a:prstGeom prst="rect">
              <a:avLst/>
            </a:prstGeom>
            <a:solidFill>
              <a:srgbClr val="FF0000">
                <a:alpha val="21000"/>
              </a:srgbClr>
            </a:solidFill>
            <a:ln>
              <a:solidFill>
                <a:schemeClr val="accent1"/>
              </a:solidFill>
            </a:ln>
          </p:spPr>
          <p:txBody>
            <a:bodyPr wrap="none" rtlCol="0">
              <a:spAutoFit/>
            </a:bodyPr>
            <a:lstStyle/>
            <a:p>
              <a:r>
                <a:rPr lang="en-US" sz="2800" dirty="0">
                  <a:latin typeface="Courier New" panose="02070309020205020404" pitchFamily="49" charset="0"/>
                  <a:cs typeface="Courier New" panose="02070309020205020404" pitchFamily="49" charset="0"/>
                </a:rPr>
                <a:t>Y = 1;</a:t>
              </a:r>
            </a:p>
            <a:p>
              <a:r>
                <a:rPr lang="en-US" sz="2800" dirty="0">
                  <a:latin typeface="Courier New" panose="02070309020205020404" pitchFamily="49" charset="0"/>
                  <a:cs typeface="Courier New" panose="02070309020205020404" pitchFamily="49" charset="0"/>
                </a:rPr>
                <a:t>int b = X;</a:t>
              </a:r>
            </a:p>
          </p:txBody>
        </p:sp>
        <p:sp>
          <p:nvSpPr>
            <p:cNvPr id="25" name="テキスト ボックス 24">
              <a:extLst>
                <a:ext uri="{FF2B5EF4-FFF2-40B4-BE49-F238E27FC236}">
                  <a16:creationId xmlns:a16="http://schemas.microsoft.com/office/drawing/2014/main" id="{43F70056-751F-BB48-9F8E-404BCC6331C0}"/>
                </a:ext>
              </a:extLst>
            </p:cNvPr>
            <p:cNvSpPr txBox="1"/>
            <p:nvPr/>
          </p:nvSpPr>
          <p:spPr>
            <a:xfrm>
              <a:off x="2400010" y="2559634"/>
              <a:ext cx="1978427" cy="523220"/>
            </a:xfrm>
            <a:prstGeom prst="rect">
              <a:avLst/>
            </a:prstGeom>
            <a:noFill/>
          </p:spPr>
          <p:txBody>
            <a:bodyPr wrap="none" rtlCol="0">
              <a:spAutoFit/>
            </a:bodyPr>
            <a:lstStyle/>
            <a:p>
              <a:r>
                <a:rPr lang="ja-JP" altLang="en-US" sz="2800"/>
                <a:t>スレッド</a:t>
              </a:r>
              <a:r>
                <a:rPr lang="en-US" altLang="ja-JP" sz="2800" dirty="0"/>
                <a:t>T1</a:t>
              </a:r>
              <a:endParaRPr lang="en-US" sz="2800" dirty="0"/>
            </a:p>
          </p:txBody>
        </p:sp>
      </p:grpSp>
      <p:sp>
        <p:nvSpPr>
          <p:cNvPr id="26" name="テキスト ボックス 25">
            <a:extLst>
              <a:ext uri="{FF2B5EF4-FFF2-40B4-BE49-F238E27FC236}">
                <a16:creationId xmlns:a16="http://schemas.microsoft.com/office/drawing/2014/main" id="{B7ED9C2C-14A2-E749-994E-8717495A99C3}"/>
              </a:ext>
            </a:extLst>
          </p:cNvPr>
          <p:cNvSpPr txBox="1"/>
          <p:nvPr/>
        </p:nvSpPr>
        <p:spPr>
          <a:xfrm>
            <a:off x="550376" y="2628548"/>
            <a:ext cx="5657241" cy="523220"/>
          </a:xfrm>
          <a:prstGeom prst="rect">
            <a:avLst/>
          </a:prstGeom>
          <a:noFill/>
        </p:spPr>
        <p:txBody>
          <a:bodyPr wrap="square" rtlCol="0">
            <a:spAutoFit/>
          </a:bodyPr>
          <a:lstStyle/>
          <a:p>
            <a:r>
              <a:rPr lang="ja-JP" altLang="en-US" sz="2800">
                <a:latin typeface="+mn-ea"/>
              </a:rPr>
              <a:t>グローバル変数：</a:t>
            </a:r>
            <a:r>
              <a:rPr lang="en-US" altLang="ja-JP" sz="2800" dirty="0">
                <a:latin typeface="Courier New" panose="02070309020205020404" pitchFamily="49" charset="0"/>
                <a:cs typeface="Courier New" panose="02070309020205020404" pitchFamily="49" charset="0"/>
              </a:rPr>
              <a:t>X = 0, Y = 0</a:t>
            </a:r>
          </a:p>
        </p:txBody>
      </p:sp>
    </p:spTree>
    <p:extLst>
      <p:ext uri="{BB962C8B-B14F-4D97-AF65-F5344CB8AC3E}">
        <p14:creationId xmlns:p14="http://schemas.microsoft.com/office/powerpoint/2010/main" val="6407125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スライド番号プレースホルダー 4">
            <a:extLst>
              <a:ext uri="{FF2B5EF4-FFF2-40B4-BE49-F238E27FC236}">
                <a16:creationId xmlns:a16="http://schemas.microsoft.com/office/drawing/2014/main" id="{676B7358-9C40-934E-A691-65C426429B10}"/>
              </a:ext>
            </a:extLst>
          </p:cNvPr>
          <p:cNvSpPr>
            <a:spLocks noGrp="1"/>
          </p:cNvSpPr>
          <p:nvPr>
            <p:ph type="sldNum" sz="quarter" idx="12"/>
          </p:nvPr>
        </p:nvSpPr>
        <p:spPr/>
        <p:txBody>
          <a:bodyPr/>
          <a:lstStyle/>
          <a:p>
            <a:fld id="{1B5EABC8-8B1E-0F4D-B7D7-FD4CED23A004}" type="slidenum">
              <a:rPr lang="en-US" smtClean="0"/>
              <a:t>19</a:t>
            </a:fld>
            <a:endParaRPr lang="en-US"/>
          </a:p>
        </p:txBody>
      </p:sp>
      <p:sp>
        <p:nvSpPr>
          <p:cNvPr id="6" name="タイトル 5">
            <a:extLst>
              <a:ext uri="{FF2B5EF4-FFF2-40B4-BE49-F238E27FC236}">
                <a16:creationId xmlns:a16="http://schemas.microsoft.com/office/drawing/2014/main" id="{90A33A3A-0FCA-6547-A180-8099DB4C4393}"/>
              </a:ext>
            </a:extLst>
          </p:cNvPr>
          <p:cNvSpPr>
            <a:spLocks noGrp="1"/>
          </p:cNvSpPr>
          <p:nvPr>
            <p:ph type="title"/>
          </p:nvPr>
        </p:nvSpPr>
        <p:spPr/>
        <p:txBody>
          <a:bodyPr/>
          <a:lstStyle/>
          <a:p>
            <a:endParaRPr lang="en-US"/>
          </a:p>
        </p:txBody>
      </p:sp>
      <p:pic>
        <p:nvPicPr>
          <p:cNvPr id="7" name="test2.mov">
            <a:hlinkClick r:id="" action="ppaction://media"/>
            <a:extLst>
              <a:ext uri="{FF2B5EF4-FFF2-40B4-BE49-F238E27FC236}">
                <a16:creationId xmlns:a16="http://schemas.microsoft.com/office/drawing/2014/main" id="{74D9B144-3C1F-AA46-9820-B5495E116F17}"/>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175" y="0"/>
            <a:ext cx="9137650" cy="6858000"/>
          </a:xfrm>
          <a:prstGeom prst="rect">
            <a:avLst/>
          </a:prstGeom>
        </p:spPr>
      </p:pic>
    </p:spTree>
    <p:extLst>
      <p:ext uri="{BB962C8B-B14F-4D97-AF65-F5344CB8AC3E}">
        <p14:creationId xmlns:p14="http://schemas.microsoft.com/office/powerpoint/2010/main" val="1497261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8925"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B2F5E80-E474-8D46-8887-D418FF2B5BE1}"/>
              </a:ext>
            </a:extLst>
          </p:cNvPr>
          <p:cNvSpPr>
            <a:spLocks noGrp="1"/>
          </p:cNvSpPr>
          <p:nvPr>
            <p:ph type="title"/>
          </p:nvPr>
        </p:nvSpPr>
        <p:spPr/>
        <p:txBody>
          <a:bodyPr/>
          <a:lstStyle/>
          <a:p>
            <a:r>
              <a:rPr lang="ja-JP" altLang="en-US"/>
              <a:t>プログラム順序</a:t>
            </a:r>
            <a:endParaRPr lang="en-US" dirty="0"/>
          </a:p>
        </p:txBody>
      </p:sp>
      <p:sp>
        <p:nvSpPr>
          <p:cNvPr id="3" name="コンテンツ プレースホルダー 2">
            <a:extLst>
              <a:ext uri="{FF2B5EF4-FFF2-40B4-BE49-F238E27FC236}">
                <a16:creationId xmlns:a16="http://schemas.microsoft.com/office/drawing/2014/main" id="{C93E6CD5-1311-FC44-9A58-A78E1FFD56DD}"/>
              </a:ext>
            </a:extLst>
          </p:cNvPr>
          <p:cNvSpPr>
            <a:spLocks noGrp="1"/>
          </p:cNvSpPr>
          <p:nvPr>
            <p:ph idx="1"/>
          </p:nvPr>
        </p:nvSpPr>
        <p:spPr>
          <a:xfrm>
            <a:off x="628650" y="1690689"/>
            <a:ext cx="7886700" cy="1203029"/>
          </a:xfrm>
        </p:spPr>
        <p:txBody>
          <a:bodyPr/>
          <a:lstStyle/>
          <a:p>
            <a:pPr marL="0" indent="0">
              <a:buNone/>
            </a:pPr>
            <a:r>
              <a:rPr lang="ja-JP" altLang="en-US"/>
              <a:t>メモリアクセス命令がプログラムに記述された順序</a:t>
            </a:r>
            <a:endParaRPr lang="en-US" dirty="0"/>
          </a:p>
        </p:txBody>
      </p:sp>
      <p:grpSp>
        <p:nvGrpSpPr>
          <p:cNvPr id="5" name="グループ化 4">
            <a:extLst>
              <a:ext uri="{FF2B5EF4-FFF2-40B4-BE49-F238E27FC236}">
                <a16:creationId xmlns:a16="http://schemas.microsoft.com/office/drawing/2014/main" id="{5877E13C-429C-4A4F-80E5-3EE86798E2A6}"/>
              </a:ext>
            </a:extLst>
          </p:cNvPr>
          <p:cNvGrpSpPr/>
          <p:nvPr/>
        </p:nvGrpSpPr>
        <p:grpSpPr>
          <a:xfrm>
            <a:off x="2865612" y="3164553"/>
            <a:ext cx="2332690" cy="1417596"/>
            <a:chOff x="2222878" y="2560431"/>
            <a:chExt cx="2332690" cy="1417596"/>
          </a:xfrm>
        </p:grpSpPr>
        <p:sp>
          <p:nvSpPr>
            <p:cNvPr id="6" name="テキスト ボックス 5">
              <a:extLst>
                <a:ext uri="{FF2B5EF4-FFF2-40B4-BE49-F238E27FC236}">
                  <a16:creationId xmlns:a16="http://schemas.microsoft.com/office/drawing/2014/main" id="{AC7A79C5-6C82-824E-8D09-5E9177DF1D3F}"/>
                </a:ext>
              </a:extLst>
            </p:cNvPr>
            <p:cNvSpPr txBox="1"/>
            <p:nvPr/>
          </p:nvSpPr>
          <p:spPr>
            <a:xfrm>
              <a:off x="2222878" y="3023920"/>
              <a:ext cx="2332690" cy="954107"/>
            </a:xfrm>
            <a:prstGeom prst="rect">
              <a:avLst/>
            </a:prstGeom>
            <a:solidFill>
              <a:schemeClr val="accent1">
                <a:alpha val="21000"/>
              </a:schemeClr>
            </a:solidFill>
            <a:ln>
              <a:solidFill>
                <a:schemeClr val="accent1"/>
              </a:solidFill>
            </a:ln>
          </p:spPr>
          <p:txBody>
            <a:bodyPr wrap="none" rtlCol="0">
              <a:spAutoFit/>
            </a:bodyPr>
            <a:lstStyle/>
            <a:p>
              <a:r>
                <a:rPr lang="en-US" sz="2800" dirty="0">
                  <a:latin typeface="Courier New" panose="02070309020205020404" pitchFamily="49" charset="0"/>
                  <a:cs typeface="Courier New" panose="02070309020205020404" pitchFamily="49" charset="0"/>
                </a:rPr>
                <a:t>X = 1;</a:t>
              </a:r>
            </a:p>
            <a:p>
              <a:r>
                <a:rPr lang="en-US" sz="2800" dirty="0">
                  <a:latin typeface="Courier New" panose="02070309020205020404" pitchFamily="49" charset="0"/>
                  <a:cs typeface="Courier New" panose="02070309020205020404" pitchFamily="49" charset="0"/>
                </a:rPr>
                <a:t>int a = Y;</a:t>
              </a:r>
            </a:p>
          </p:txBody>
        </p:sp>
        <p:sp>
          <p:nvSpPr>
            <p:cNvPr id="7" name="テキスト ボックス 6">
              <a:extLst>
                <a:ext uri="{FF2B5EF4-FFF2-40B4-BE49-F238E27FC236}">
                  <a16:creationId xmlns:a16="http://schemas.microsoft.com/office/drawing/2014/main" id="{2E9A855E-7E00-584E-BF1F-2C2F742CD242}"/>
                </a:ext>
              </a:extLst>
            </p:cNvPr>
            <p:cNvSpPr txBox="1"/>
            <p:nvPr/>
          </p:nvSpPr>
          <p:spPr>
            <a:xfrm>
              <a:off x="2400010" y="2560431"/>
              <a:ext cx="1978427" cy="523220"/>
            </a:xfrm>
            <a:prstGeom prst="rect">
              <a:avLst/>
            </a:prstGeom>
            <a:noFill/>
          </p:spPr>
          <p:txBody>
            <a:bodyPr wrap="none" rtlCol="0">
              <a:spAutoFit/>
            </a:bodyPr>
            <a:lstStyle/>
            <a:p>
              <a:r>
                <a:rPr lang="ja-JP" altLang="en-US" sz="2800"/>
                <a:t>スレッド</a:t>
              </a:r>
              <a:r>
                <a:rPr lang="en-US" altLang="ja-JP" sz="2800" dirty="0"/>
                <a:t>T0</a:t>
              </a:r>
              <a:endParaRPr lang="en-US" sz="2800" dirty="0"/>
            </a:p>
          </p:txBody>
        </p:sp>
      </p:grpSp>
      <p:grpSp>
        <p:nvGrpSpPr>
          <p:cNvPr id="8" name="グループ化 7">
            <a:extLst>
              <a:ext uri="{FF2B5EF4-FFF2-40B4-BE49-F238E27FC236}">
                <a16:creationId xmlns:a16="http://schemas.microsoft.com/office/drawing/2014/main" id="{F51A408D-42B9-8047-B0BB-300C96806E28}"/>
              </a:ext>
            </a:extLst>
          </p:cNvPr>
          <p:cNvGrpSpPr/>
          <p:nvPr/>
        </p:nvGrpSpPr>
        <p:grpSpPr>
          <a:xfrm>
            <a:off x="2865612" y="4741159"/>
            <a:ext cx="2332690" cy="1417722"/>
            <a:chOff x="2222878" y="2559634"/>
            <a:chExt cx="2332690" cy="1417722"/>
          </a:xfrm>
        </p:grpSpPr>
        <p:sp>
          <p:nvSpPr>
            <p:cNvPr id="9" name="テキスト ボックス 8">
              <a:extLst>
                <a:ext uri="{FF2B5EF4-FFF2-40B4-BE49-F238E27FC236}">
                  <a16:creationId xmlns:a16="http://schemas.microsoft.com/office/drawing/2014/main" id="{D64B4A88-B40C-5E41-8EA3-493E96AD30AA}"/>
                </a:ext>
              </a:extLst>
            </p:cNvPr>
            <p:cNvSpPr txBox="1"/>
            <p:nvPr/>
          </p:nvSpPr>
          <p:spPr>
            <a:xfrm>
              <a:off x="2222878" y="3023249"/>
              <a:ext cx="2332690" cy="954107"/>
            </a:xfrm>
            <a:prstGeom prst="rect">
              <a:avLst/>
            </a:prstGeom>
            <a:solidFill>
              <a:srgbClr val="FF0000">
                <a:alpha val="21000"/>
              </a:srgbClr>
            </a:solidFill>
            <a:ln>
              <a:solidFill>
                <a:schemeClr val="accent1"/>
              </a:solidFill>
            </a:ln>
          </p:spPr>
          <p:txBody>
            <a:bodyPr wrap="none" rtlCol="0">
              <a:spAutoFit/>
            </a:bodyPr>
            <a:lstStyle/>
            <a:p>
              <a:r>
                <a:rPr lang="en-US" sz="2800" dirty="0">
                  <a:latin typeface="Courier New" panose="02070309020205020404" pitchFamily="49" charset="0"/>
                  <a:cs typeface="Courier New" panose="02070309020205020404" pitchFamily="49" charset="0"/>
                </a:rPr>
                <a:t>Y = 1;</a:t>
              </a:r>
            </a:p>
            <a:p>
              <a:r>
                <a:rPr lang="en-US" sz="2800" dirty="0">
                  <a:latin typeface="Courier New" panose="02070309020205020404" pitchFamily="49" charset="0"/>
                  <a:cs typeface="Courier New" panose="02070309020205020404" pitchFamily="49" charset="0"/>
                </a:rPr>
                <a:t>int b = X;</a:t>
              </a:r>
            </a:p>
          </p:txBody>
        </p:sp>
        <p:sp>
          <p:nvSpPr>
            <p:cNvPr id="10" name="テキスト ボックス 9">
              <a:extLst>
                <a:ext uri="{FF2B5EF4-FFF2-40B4-BE49-F238E27FC236}">
                  <a16:creationId xmlns:a16="http://schemas.microsoft.com/office/drawing/2014/main" id="{606E8836-B940-C345-81CA-6A45C45F6A31}"/>
                </a:ext>
              </a:extLst>
            </p:cNvPr>
            <p:cNvSpPr txBox="1"/>
            <p:nvPr/>
          </p:nvSpPr>
          <p:spPr>
            <a:xfrm>
              <a:off x="2400010" y="2559634"/>
              <a:ext cx="1978427" cy="523220"/>
            </a:xfrm>
            <a:prstGeom prst="rect">
              <a:avLst/>
            </a:prstGeom>
            <a:noFill/>
          </p:spPr>
          <p:txBody>
            <a:bodyPr wrap="none" rtlCol="0">
              <a:spAutoFit/>
            </a:bodyPr>
            <a:lstStyle/>
            <a:p>
              <a:r>
                <a:rPr lang="ja-JP" altLang="en-US" sz="2800"/>
                <a:t>スレッド</a:t>
              </a:r>
              <a:r>
                <a:rPr lang="en-US" altLang="ja-JP" sz="2800" dirty="0"/>
                <a:t>T1</a:t>
              </a:r>
              <a:endParaRPr lang="en-US" sz="2800" dirty="0"/>
            </a:p>
          </p:txBody>
        </p:sp>
      </p:grpSp>
      <p:sp>
        <p:nvSpPr>
          <p:cNvPr id="11" name="テキスト ボックス 10">
            <a:extLst>
              <a:ext uri="{FF2B5EF4-FFF2-40B4-BE49-F238E27FC236}">
                <a16:creationId xmlns:a16="http://schemas.microsoft.com/office/drawing/2014/main" id="{F6D43200-9B6E-D845-9161-C5D9E70B5BEF}"/>
              </a:ext>
            </a:extLst>
          </p:cNvPr>
          <p:cNvSpPr txBox="1"/>
          <p:nvPr/>
        </p:nvSpPr>
        <p:spPr>
          <a:xfrm>
            <a:off x="628650" y="2554696"/>
            <a:ext cx="5376793" cy="523220"/>
          </a:xfrm>
          <a:prstGeom prst="rect">
            <a:avLst/>
          </a:prstGeom>
          <a:noFill/>
        </p:spPr>
        <p:txBody>
          <a:bodyPr wrap="none" rtlCol="0">
            <a:spAutoFit/>
          </a:bodyPr>
          <a:lstStyle/>
          <a:p>
            <a:r>
              <a:rPr lang="ja-JP" altLang="en-US" sz="2800">
                <a:latin typeface="+mn-ea"/>
              </a:rPr>
              <a:t>グローバル変数：</a:t>
            </a:r>
            <a:r>
              <a:rPr lang="en-US" altLang="ja-JP" sz="2800" dirty="0">
                <a:latin typeface="Courier New" panose="02070309020205020404" pitchFamily="49" charset="0"/>
                <a:cs typeface="Courier New" panose="02070309020205020404" pitchFamily="49" charset="0"/>
              </a:rPr>
              <a:t>X = 0</a:t>
            </a:r>
            <a:r>
              <a:rPr lang="en-US" altLang="ja-JP" sz="2800" dirty="0"/>
              <a:t>, </a:t>
            </a:r>
            <a:r>
              <a:rPr lang="en-US" altLang="ja-JP" sz="2800" dirty="0">
                <a:latin typeface="Courier New" panose="02070309020205020404" pitchFamily="49" charset="0"/>
                <a:cs typeface="Courier New" panose="02070309020205020404" pitchFamily="49" charset="0"/>
              </a:rPr>
              <a:t>Y = 0</a:t>
            </a:r>
          </a:p>
        </p:txBody>
      </p:sp>
      <p:sp>
        <p:nvSpPr>
          <p:cNvPr id="13" name="テキスト ボックス 12">
            <a:extLst>
              <a:ext uri="{FF2B5EF4-FFF2-40B4-BE49-F238E27FC236}">
                <a16:creationId xmlns:a16="http://schemas.microsoft.com/office/drawing/2014/main" id="{D7F1F65B-F091-7442-8F2D-CDC54A6910F1}"/>
              </a:ext>
            </a:extLst>
          </p:cNvPr>
          <p:cNvSpPr txBox="1"/>
          <p:nvPr/>
        </p:nvSpPr>
        <p:spPr>
          <a:xfrm>
            <a:off x="5460098" y="4671297"/>
            <a:ext cx="2332690" cy="523220"/>
          </a:xfrm>
          <a:prstGeom prst="rect">
            <a:avLst/>
          </a:prstGeom>
          <a:solidFill>
            <a:schemeClr val="accent1">
              <a:alpha val="21000"/>
            </a:schemeClr>
          </a:solidFill>
          <a:ln>
            <a:solidFill>
              <a:schemeClr val="accent1"/>
            </a:solidFill>
          </a:ln>
        </p:spPr>
        <p:txBody>
          <a:bodyPr wrap="square" rtlCol="0">
            <a:spAutoFit/>
          </a:bodyPr>
          <a:lstStyle/>
          <a:p>
            <a:r>
              <a:rPr lang="en-US" sz="2800" dirty="0">
                <a:latin typeface="Courier New" panose="02070309020205020404" pitchFamily="49" charset="0"/>
                <a:cs typeface="Courier New" panose="02070309020205020404" pitchFamily="49" charset="0"/>
              </a:rPr>
              <a:t>int a = Y;</a:t>
            </a:r>
          </a:p>
        </p:txBody>
      </p:sp>
      <p:sp>
        <p:nvSpPr>
          <p:cNvPr id="14" name="テキスト ボックス 13">
            <a:extLst>
              <a:ext uri="{FF2B5EF4-FFF2-40B4-BE49-F238E27FC236}">
                <a16:creationId xmlns:a16="http://schemas.microsoft.com/office/drawing/2014/main" id="{2C9275F6-0666-1947-B6E8-2B269C7611C5}"/>
              </a:ext>
            </a:extLst>
          </p:cNvPr>
          <p:cNvSpPr txBox="1"/>
          <p:nvPr/>
        </p:nvSpPr>
        <p:spPr>
          <a:xfrm>
            <a:off x="5460296" y="4139926"/>
            <a:ext cx="2332492" cy="523220"/>
          </a:xfrm>
          <a:prstGeom prst="rect">
            <a:avLst/>
          </a:prstGeom>
          <a:solidFill>
            <a:srgbClr val="FF0000">
              <a:alpha val="21000"/>
            </a:srgbClr>
          </a:solidFill>
          <a:ln>
            <a:solidFill>
              <a:schemeClr val="accent1"/>
            </a:solidFill>
          </a:ln>
        </p:spPr>
        <p:txBody>
          <a:bodyPr wrap="square" rtlCol="0">
            <a:spAutoFit/>
          </a:bodyPr>
          <a:lstStyle/>
          <a:p>
            <a:r>
              <a:rPr lang="en-US" sz="2800" dirty="0">
                <a:latin typeface="Courier New" panose="02070309020205020404" pitchFamily="49" charset="0"/>
                <a:cs typeface="Courier New" panose="02070309020205020404" pitchFamily="49" charset="0"/>
              </a:rPr>
              <a:t>Y = 1;</a:t>
            </a:r>
          </a:p>
        </p:txBody>
      </p:sp>
      <p:sp>
        <p:nvSpPr>
          <p:cNvPr id="15" name="テキスト ボックス 14">
            <a:extLst>
              <a:ext uri="{FF2B5EF4-FFF2-40B4-BE49-F238E27FC236}">
                <a16:creationId xmlns:a16="http://schemas.microsoft.com/office/drawing/2014/main" id="{448E3CED-B290-CA45-B657-105B2E0D9B70}"/>
              </a:ext>
            </a:extLst>
          </p:cNvPr>
          <p:cNvSpPr txBox="1"/>
          <p:nvPr/>
        </p:nvSpPr>
        <p:spPr>
          <a:xfrm>
            <a:off x="5460296" y="3625205"/>
            <a:ext cx="2332690" cy="523220"/>
          </a:xfrm>
          <a:prstGeom prst="rect">
            <a:avLst/>
          </a:prstGeom>
          <a:solidFill>
            <a:schemeClr val="accent1">
              <a:alpha val="21000"/>
            </a:schemeClr>
          </a:solidFill>
          <a:ln>
            <a:solidFill>
              <a:schemeClr val="accent1"/>
            </a:solidFill>
          </a:ln>
        </p:spPr>
        <p:txBody>
          <a:bodyPr wrap="square" rtlCol="0">
            <a:spAutoFit/>
          </a:bodyPr>
          <a:lstStyle/>
          <a:p>
            <a:r>
              <a:rPr lang="en-US" sz="2800" dirty="0">
                <a:latin typeface="Courier New" panose="02070309020205020404" pitchFamily="49" charset="0"/>
                <a:cs typeface="Courier New" panose="02070309020205020404" pitchFamily="49" charset="0"/>
              </a:rPr>
              <a:t>X = 1;</a:t>
            </a:r>
          </a:p>
        </p:txBody>
      </p:sp>
      <p:sp>
        <p:nvSpPr>
          <p:cNvPr id="16" name="テキスト ボックス 15">
            <a:extLst>
              <a:ext uri="{FF2B5EF4-FFF2-40B4-BE49-F238E27FC236}">
                <a16:creationId xmlns:a16="http://schemas.microsoft.com/office/drawing/2014/main" id="{0F76CE9C-EDDB-F14A-913B-6B9B8D7232DC}"/>
              </a:ext>
            </a:extLst>
          </p:cNvPr>
          <p:cNvSpPr txBox="1"/>
          <p:nvPr/>
        </p:nvSpPr>
        <p:spPr>
          <a:xfrm>
            <a:off x="5460296" y="5186062"/>
            <a:ext cx="2332690" cy="523220"/>
          </a:xfrm>
          <a:prstGeom prst="rect">
            <a:avLst/>
          </a:prstGeom>
          <a:solidFill>
            <a:srgbClr val="FF0000">
              <a:alpha val="21000"/>
            </a:srgbClr>
          </a:solidFill>
          <a:ln>
            <a:solidFill>
              <a:schemeClr val="accent1"/>
            </a:solidFill>
          </a:ln>
        </p:spPr>
        <p:txBody>
          <a:bodyPr wrap="none" rtlCol="0">
            <a:spAutoFit/>
          </a:bodyPr>
          <a:lstStyle/>
          <a:p>
            <a:r>
              <a:rPr lang="en-US" sz="2800" dirty="0">
                <a:latin typeface="Courier New" panose="02070309020205020404" pitchFamily="49" charset="0"/>
                <a:cs typeface="Courier New" panose="02070309020205020404" pitchFamily="49" charset="0"/>
              </a:rPr>
              <a:t>int b = X;</a:t>
            </a:r>
          </a:p>
        </p:txBody>
      </p:sp>
      <p:sp>
        <p:nvSpPr>
          <p:cNvPr id="21" name="コンテンツ プレースホルダー 2">
            <a:extLst>
              <a:ext uri="{FF2B5EF4-FFF2-40B4-BE49-F238E27FC236}">
                <a16:creationId xmlns:a16="http://schemas.microsoft.com/office/drawing/2014/main" id="{CC2255DA-7E7C-B144-B0DD-3FD961A455E5}"/>
              </a:ext>
            </a:extLst>
          </p:cNvPr>
          <p:cNvSpPr txBox="1">
            <a:spLocks/>
          </p:cNvSpPr>
          <p:nvPr/>
        </p:nvSpPr>
        <p:spPr>
          <a:xfrm>
            <a:off x="147750" y="6243875"/>
            <a:ext cx="7063829" cy="62896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latin typeface="Courier New" panose="02070309020205020404" pitchFamily="49" charset="0"/>
                <a:cs typeface="Courier New" panose="02070309020205020404" pitchFamily="49" charset="0"/>
              </a:rPr>
              <a:t>a</a:t>
            </a:r>
            <a:r>
              <a:rPr lang="en-US" dirty="0"/>
              <a:t>, </a:t>
            </a:r>
            <a:r>
              <a:rPr lang="en-US" dirty="0">
                <a:latin typeface="Courier New" panose="02070309020205020404" pitchFamily="49" charset="0"/>
                <a:cs typeface="Courier New" panose="02070309020205020404" pitchFamily="49" charset="0"/>
              </a:rPr>
              <a:t>b</a:t>
            </a:r>
            <a:r>
              <a:rPr lang="ja-JP" altLang="en-US"/>
              <a:t>のどちらかは実行完了までに</a:t>
            </a:r>
            <a:r>
              <a:rPr lang="en-US" altLang="ja-JP" dirty="0">
                <a:latin typeface="Courier New" panose="02070309020205020404" pitchFamily="49" charset="0"/>
                <a:cs typeface="Courier New" panose="02070309020205020404" pitchFamily="49" charset="0"/>
              </a:rPr>
              <a:t>1</a:t>
            </a:r>
            <a:r>
              <a:rPr lang="ja-JP" altLang="en-US"/>
              <a:t>になる</a:t>
            </a:r>
            <a:endParaRPr lang="en-US" dirty="0">
              <a:solidFill>
                <a:srgbClr val="FF0000"/>
              </a:solidFill>
            </a:endParaRPr>
          </a:p>
        </p:txBody>
      </p:sp>
      <p:sp>
        <p:nvSpPr>
          <p:cNvPr id="4" name="スライド番号プレースホルダー 3">
            <a:extLst>
              <a:ext uri="{FF2B5EF4-FFF2-40B4-BE49-F238E27FC236}">
                <a16:creationId xmlns:a16="http://schemas.microsoft.com/office/drawing/2014/main" id="{A386B8CE-D208-E141-A983-E48D46894C12}"/>
              </a:ext>
            </a:extLst>
          </p:cNvPr>
          <p:cNvSpPr>
            <a:spLocks noGrp="1"/>
          </p:cNvSpPr>
          <p:nvPr>
            <p:ph type="sldNum" sz="quarter" idx="12"/>
          </p:nvPr>
        </p:nvSpPr>
        <p:spPr>
          <a:xfrm>
            <a:off x="6457950" y="6356351"/>
            <a:ext cx="2057400" cy="365125"/>
          </a:xfrm>
        </p:spPr>
        <p:txBody>
          <a:bodyPr/>
          <a:lstStyle/>
          <a:p>
            <a:fld id="{1B5EABC8-8B1E-0F4D-B7D7-FD4CED23A004}" type="slidenum">
              <a:rPr lang="en-US" smtClean="0"/>
              <a:t>2</a:t>
            </a:fld>
            <a:endParaRPr lang="en-US"/>
          </a:p>
        </p:txBody>
      </p:sp>
      <p:sp>
        <p:nvSpPr>
          <p:cNvPr id="12" name="角丸四角形吹き出し 11">
            <a:extLst>
              <a:ext uri="{FF2B5EF4-FFF2-40B4-BE49-F238E27FC236}">
                <a16:creationId xmlns:a16="http://schemas.microsoft.com/office/drawing/2014/main" id="{6726523B-31C2-DC47-9220-5FB5A5F9E001}"/>
              </a:ext>
            </a:extLst>
          </p:cNvPr>
          <p:cNvSpPr/>
          <p:nvPr/>
        </p:nvSpPr>
        <p:spPr>
          <a:xfrm>
            <a:off x="140037" y="4334058"/>
            <a:ext cx="2463581" cy="872180"/>
          </a:xfrm>
          <a:prstGeom prst="wedgeRoundRectCallout">
            <a:avLst>
              <a:gd name="adj1" fmla="val 58539"/>
              <a:gd name="adj2" fmla="val 74593"/>
              <a:gd name="adj3" fmla="val 16667"/>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2400"/>
              <a:t>先に書き込みが実行される</a:t>
            </a:r>
            <a:endParaRPr lang="en-US" sz="2400" dirty="0"/>
          </a:p>
        </p:txBody>
      </p:sp>
      <p:sp>
        <p:nvSpPr>
          <p:cNvPr id="20" name="角丸四角形吹き出し 19">
            <a:extLst>
              <a:ext uri="{FF2B5EF4-FFF2-40B4-BE49-F238E27FC236}">
                <a16:creationId xmlns:a16="http://schemas.microsoft.com/office/drawing/2014/main" id="{8B3AA2AA-D163-1445-83EA-928AF8B1D681}"/>
              </a:ext>
            </a:extLst>
          </p:cNvPr>
          <p:cNvSpPr/>
          <p:nvPr/>
        </p:nvSpPr>
        <p:spPr>
          <a:xfrm>
            <a:off x="147750" y="4337505"/>
            <a:ext cx="2463581" cy="872180"/>
          </a:xfrm>
          <a:prstGeom prst="wedgeRoundRectCallout">
            <a:avLst>
              <a:gd name="adj1" fmla="val 54407"/>
              <a:gd name="adj2" fmla="val -99562"/>
              <a:gd name="adj3" fmla="val 16667"/>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2400"/>
              <a:t>先に書き込みが実行される</a:t>
            </a:r>
            <a:endParaRPr lang="en-US" sz="2400" dirty="0"/>
          </a:p>
        </p:txBody>
      </p:sp>
      <p:sp>
        <p:nvSpPr>
          <p:cNvPr id="22" name="右矢印 21">
            <a:extLst>
              <a:ext uri="{FF2B5EF4-FFF2-40B4-BE49-F238E27FC236}">
                <a16:creationId xmlns:a16="http://schemas.microsoft.com/office/drawing/2014/main" id="{FBD284C2-3DCF-3049-8806-43D6FD83E3B4}"/>
              </a:ext>
            </a:extLst>
          </p:cNvPr>
          <p:cNvSpPr/>
          <p:nvPr/>
        </p:nvSpPr>
        <p:spPr>
          <a:xfrm>
            <a:off x="8023545" y="4662769"/>
            <a:ext cx="363794" cy="42939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テキスト ボックス 22">
            <a:extLst>
              <a:ext uri="{FF2B5EF4-FFF2-40B4-BE49-F238E27FC236}">
                <a16:creationId xmlns:a16="http://schemas.microsoft.com/office/drawing/2014/main" id="{D31BE43E-1C8C-BC4D-A063-AA55F7FFBC3F}"/>
              </a:ext>
            </a:extLst>
          </p:cNvPr>
          <p:cNvSpPr txBox="1"/>
          <p:nvPr/>
        </p:nvSpPr>
        <p:spPr>
          <a:xfrm>
            <a:off x="8514661" y="4615856"/>
            <a:ext cx="399468" cy="523220"/>
          </a:xfrm>
          <a:prstGeom prst="rect">
            <a:avLst/>
          </a:prstGeom>
          <a:noFill/>
        </p:spPr>
        <p:txBody>
          <a:bodyPr wrap="none" rtlCol="0">
            <a:spAutoFit/>
          </a:bodyPr>
          <a:lstStyle/>
          <a:p>
            <a:r>
              <a:rPr lang="en-US" sz="2800" dirty="0">
                <a:latin typeface="Courier New" panose="02070309020205020404" pitchFamily="49" charset="0"/>
                <a:cs typeface="Courier New" panose="02070309020205020404" pitchFamily="49" charset="0"/>
              </a:rPr>
              <a:t>1</a:t>
            </a:r>
          </a:p>
        </p:txBody>
      </p:sp>
      <p:sp>
        <p:nvSpPr>
          <p:cNvPr id="24" name="右矢印 23">
            <a:extLst>
              <a:ext uri="{FF2B5EF4-FFF2-40B4-BE49-F238E27FC236}">
                <a16:creationId xmlns:a16="http://schemas.microsoft.com/office/drawing/2014/main" id="{309C7F8F-9ED8-0B49-988F-1542D04CC672}"/>
              </a:ext>
            </a:extLst>
          </p:cNvPr>
          <p:cNvSpPr/>
          <p:nvPr/>
        </p:nvSpPr>
        <p:spPr>
          <a:xfrm>
            <a:off x="8023545" y="5251687"/>
            <a:ext cx="363794" cy="42939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テキスト ボックス 24">
            <a:extLst>
              <a:ext uri="{FF2B5EF4-FFF2-40B4-BE49-F238E27FC236}">
                <a16:creationId xmlns:a16="http://schemas.microsoft.com/office/drawing/2014/main" id="{F83D8EB4-AE2D-0247-98CB-0E0711C60347}"/>
              </a:ext>
            </a:extLst>
          </p:cNvPr>
          <p:cNvSpPr txBox="1"/>
          <p:nvPr/>
        </p:nvSpPr>
        <p:spPr>
          <a:xfrm>
            <a:off x="8514661" y="5204774"/>
            <a:ext cx="399468" cy="523220"/>
          </a:xfrm>
          <a:prstGeom prst="rect">
            <a:avLst/>
          </a:prstGeom>
          <a:noFill/>
        </p:spPr>
        <p:txBody>
          <a:bodyPr wrap="none" rtlCol="0">
            <a:spAutoFit/>
          </a:bodyPr>
          <a:lstStyle/>
          <a:p>
            <a:r>
              <a:rPr lang="en-US" sz="2800" dirty="0">
                <a:latin typeface="Courier New" panose="02070309020205020404" pitchFamily="49" charset="0"/>
                <a:cs typeface="Courier New" panose="02070309020205020404" pitchFamily="49" charset="0"/>
              </a:rPr>
              <a:t>1</a:t>
            </a:r>
          </a:p>
        </p:txBody>
      </p:sp>
      <p:sp>
        <p:nvSpPr>
          <p:cNvPr id="26" name="右矢印 25">
            <a:extLst>
              <a:ext uri="{FF2B5EF4-FFF2-40B4-BE49-F238E27FC236}">
                <a16:creationId xmlns:a16="http://schemas.microsoft.com/office/drawing/2014/main" id="{64639C20-ACFB-C248-B1E7-D02B1FEAEF3A}"/>
              </a:ext>
            </a:extLst>
          </p:cNvPr>
          <p:cNvSpPr/>
          <p:nvPr/>
        </p:nvSpPr>
        <p:spPr>
          <a:xfrm rot="5400000">
            <a:off x="1153698" y="5556027"/>
            <a:ext cx="514796" cy="4925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871607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2ABBDDE-7F33-9945-804B-D14053A918F1}"/>
              </a:ext>
            </a:extLst>
          </p:cNvPr>
          <p:cNvSpPr>
            <a:spLocks noGrp="1"/>
          </p:cNvSpPr>
          <p:nvPr>
            <p:ph type="title"/>
          </p:nvPr>
        </p:nvSpPr>
        <p:spPr/>
        <p:txBody>
          <a:bodyPr/>
          <a:lstStyle/>
          <a:p>
            <a:r>
              <a:rPr lang="ja-JP" altLang="en-US"/>
              <a:t>デモ</a:t>
            </a:r>
            <a:endParaRPr lang="en-US" dirty="0"/>
          </a:p>
        </p:txBody>
      </p:sp>
      <p:sp>
        <p:nvSpPr>
          <p:cNvPr id="3" name="コンテンツ プレースホルダー 2">
            <a:extLst>
              <a:ext uri="{FF2B5EF4-FFF2-40B4-BE49-F238E27FC236}">
                <a16:creationId xmlns:a16="http://schemas.microsoft.com/office/drawing/2014/main" id="{28F92260-C002-F340-8F94-AEB66FF4F944}"/>
              </a:ext>
            </a:extLst>
          </p:cNvPr>
          <p:cNvSpPr>
            <a:spLocks noGrp="1"/>
          </p:cNvSpPr>
          <p:nvPr>
            <p:ph idx="1"/>
          </p:nvPr>
        </p:nvSpPr>
        <p:spPr/>
        <p:txBody>
          <a:bodyPr/>
          <a:lstStyle/>
          <a:p>
            <a:pPr marL="0" indent="0">
              <a:buNone/>
            </a:pPr>
            <a:r>
              <a:rPr lang="ja-JP" altLang="en-US"/>
              <a:t>ピーターソンによる排他制御プログラム</a:t>
            </a:r>
            <a:endParaRPr lang="en-US" dirty="0"/>
          </a:p>
        </p:txBody>
      </p:sp>
      <p:sp>
        <p:nvSpPr>
          <p:cNvPr id="9" name="テキスト ボックス 8">
            <a:extLst>
              <a:ext uri="{FF2B5EF4-FFF2-40B4-BE49-F238E27FC236}">
                <a16:creationId xmlns:a16="http://schemas.microsoft.com/office/drawing/2014/main" id="{56242F49-73FB-734A-B67F-21DAB1EA50A1}"/>
              </a:ext>
            </a:extLst>
          </p:cNvPr>
          <p:cNvSpPr txBox="1"/>
          <p:nvPr/>
        </p:nvSpPr>
        <p:spPr>
          <a:xfrm>
            <a:off x="268066" y="3277756"/>
            <a:ext cx="4240263" cy="3416320"/>
          </a:xfrm>
          <a:prstGeom prst="rect">
            <a:avLst/>
          </a:prstGeom>
          <a:noFill/>
          <a:ln>
            <a:solidFill>
              <a:schemeClr val="accent1"/>
            </a:solidFill>
          </a:ln>
        </p:spPr>
        <p:txBody>
          <a:bodyPr wrap="none" rtlCol="0">
            <a:spAutoFit/>
          </a:bodyPr>
          <a:lstStyle/>
          <a:p>
            <a:r>
              <a:rPr lang="en-US" sz="2400" dirty="0">
                <a:latin typeface="Courier New" panose="02070309020205020404" pitchFamily="49" charset="0"/>
                <a:cs typeface="Courier New" panose="02070309020205020404" pitchFamily="49" charset="0"/>
              </a:rPr>
              <a:t>want0 = 1;</a:t>
            </a:r>
          </a:p>
          <a:p>
            <a:r>
              <a:rPr lang="en-US" sz="2400" dirty="0">
                <a:latin typeface="Courier New" panose="02070309020205020404" pitchFamily="49" charset="0"/>
                <a:cs typeface="Courier New" panose="02070309020205020404" pitchFamily="49" charset="0"/>
              </a:rPr>
              <a:t>turn = 1;</a:t>
            </a:r>
          </a:p>
          <a:p>
            <a:r>
              <a:rPr lang="en-US" sz="2400" dirty="0">
                <a:latin typeface="Courier New" panose="02070309020205020404" pitchFamily="49" charset="0"/>
                <a:cs typeface="Courier New" panose="02070309020205020404" pitchFamily="49" charset="0"/>
              </a:rPr>
              <a:t>while(true)</a:t>
            </a:r>
          </a:p>
          <a:p>
            <a:r>
              <a:rPr lang="en-US" sz="2400" dirty="0">
                <a:latin typeface="Courier New" panose="02070309020205020404" pitchFamily="49" charset="0"/>
                <a:cs typeface="Courier New" panose="02070309020205020404" pitchFamily="49" charset="0"/>
              </a:rPr>
              <a:t>  if(turn == 0 ||</a:t>
            </a:r>
          </a:p>
          <a:p>
            <a:r>
              <a:rPr lang="en-US" sz="2400" dirty="0">
                <a:latin typeface="Courier New" panose="02070309020205020404" pitchFamily="49" charset="0"/>
                <a:cs typeface="Courier New" panose="02070309020205020404" pitchFamily="49" charset="0"/>
              </a:rPr>
              <a:t>     want1 == 0)</a:t>
            </a:r>
          </a:p>
          <a:p>
            <a:r>
              <a:rPr lang="en-US" sz="2400" dirty="0">
                <a:latin typeface="Courier New" panose="02070309020205020404" pitchFamily="49" charset="0"/>
                <a:cs typeface="Courier New" panose="02070309020205020404" pitchFamily="49" charset="0"/>
              </a:rPr>
              <a:t>    break;</a:t>
            </a:r>
          </a:p>
          <a:p>
            <a:r>
              <a:rPr lang="en-US" sz="2400" dirty="0">
                <a:latin typeface="Courier New" panose="02070309020205020404" pitchFamily="49" charset="0"/>
                <a:cs typeface="Courier New" panose="02070309020205020404" pitchFamily="49" charset="0"/>
              </a:rPr>
              <a:t>/* Critical Section */</a:t>
            </a:r>
          </a:p>
          <a:p>
            <a:r>
              <a:rPr lang="en-US" sz="2400" dirty="0">
                <a:latin typeface="Courier New" panose="02070309020205020404" pitchFamily="49" charset="0"/>
                <a:cs typeface="Courier New" panose="02070309020205020404" pitchFamily="49" charset="0"/>
              </a:rPr>
              <a:t>want0 = 0;</a:t>
            </a:r>
          </a:p>
          <a:p>
            <a:r>
              <a:rPr lang="en-US" sz="2400" dirty="0">
                <a:latin typeface="Courier New" panose="02070309020205020404" pitchFamily="49" charset="0"/>
                <a:cs typeface="Courier New" panose="02070309020205020404" pitchFamily="49" charset="0"/>
              </a:rPr>
              <a:t>return 0; </a:t>
            </a:r>
          </a:p>
        </p:txBody>
      </p:sp>
      <p:sp>
        <p:nvSpPr>
          <p:cNvPr id="10" name="テキスト ボックス 9">
            <a:extLst>
              <a:ext uri="{FF2B5EF4-FFF2-40B4-BE49-F238E27FC236}">
                <a16:creationId xmlns:a16="http://schemas.microsoft.com/office/drawing/2014/main" id="{E3A8F224-BD92-6D4C-B804-4EC0FC3C222E}"/>
              </a:ext>
            </a:extLst>
          </p:cNvPr>
          <p:cNvSpPr txBox="1"/>
          <p:nvPr/>
        </p:nvSpPr>
        <p:spPr>
          <a:xfrm>
            <a:off x="4635673" y="3277756"/>
            <a:ext cx="4240263" cy="3416320"/>
          </a:xfrm>
          <a:prstGeom prst="rect">
            <a:avLst/>
          </a:prstGeom>
          <a:noFill/>
          <a:ln>
            <a:solidFill>
              <a:schemeClr val="accent1"/>
            </a:solidFill>
          </a:ln>
        </p:spPr>
        <p:txBody>
          <a:bodyPr wrap="none" rtlCol="0">
            <a:spAutoFit/>
          </a:bodyPr>
          <a:lstStyle/>
          <a:p>
            <a:r>
              <a:rPr lang="en-US" sz="2400" dirty="0">
                <a:latin typeface="Courier New" panose="02070309020205020404" pitchFamily="49" charset="0"/>
                <a:cs typeface="Courier New" panose="02070309020205020404" pitchFamily="49" charset="0"/>
              </a:rPr>
              <a:t>want1 = 1;</a:t>
            </a:r>
          </a:p>
          <a:p>
            <a:r>
              <a:rPr lang="en-US" sz="2400" dirty="0">
                <a:latin typeface="Courier New" panose="02070309020205020404" pitchFamily="49" charset="0"/>
                <a:cs typeface="Courier New" panose="02070309020205020404" pitchFamily="49" charset="0"/>
              </a:rPr>
              <a:t>turn = 0;</a:t>
            </a:r>
          </a:p>
          <a:p>
            <a:r>
              <a:rPr lang="en-US" sz="2400" dirty="0">
                <a:latin typeface="Courier New" panose="02070309020205020404" pitchFamily="49" charset="0"/>
                <a:cs typeface="Courier New" panose="02070309020205020404" pitchFamily="49" charset="0"/>
              </a:rPr>
              <a:t>while(true)</a:t>
            </a:r>
          </a:p>
          <a:p>
            <a:r>
              <a:rPr lang="en-US" sz="2400" dirty="0">
                <a:latin typeface="Courier New" panose="02070309020205020404" pitchFamily="49" charset="0"/>
                <a:cs typeface="Courier New" panose="02070309020205020404" pitchFamily="49" charset="0"/>
              </a:rPr>
              <a:t>  if(turn == 1 ||</a:t>
            </a:r>
          </a:p>
          <a:p>
            <a:r>
              <a:rPr lang="en-US" sz="2400" dirty="0">
                <a:latin typeface="Courier New" panose="02070309020205020404" pitchFamily="49" charset="0"/>
                <a:cs typeface="Courier New" panose="02070309020205020404" pitchFamily="49" charset="0"/>
              </a:rPr>
              <a:t>     want0 == 0)</a:t>
            </a:r>
          </a:p>
          <a:p>
            <a:r>
              <a:rPr lang="en-US" sz="2400" dirty="0">
                <a:latin typeface="Courier New" panose="02070309020205020404" pitchFamily="49" charset="0"/>
                <a:cs typeface="Courier New" panose="02070309020205020404" pitchFamily="49" charset="0"/>
              </a:rPr>
              <a:t>    break;</a:t>
            </a:r>
          </a:p>
          <a:p>
            <a:r>
              <a:rPr lang="en-US" sz="2400" dirty="0">
                <a:latin typeface="Courier New" panose="02070309020205020404" pitchFamily="49" charset="0"/>
                <a:cs typeface="Courier New" panose="02070309020205020404" pitchFamily="49" charset="0"/>
              </a:rPr>
              <a:t>/* Critical Section */</a:t>
            </a:r>
          </a:p>
          <a:p>
            <a:r>
              <a:rPr lang="en-US" sz="2400" dirty="0">
                <a:latin typeface="Courier New" panose="02070309020205020404" pitchFamily="49" charset="0"/>
                <a:cs typeface="Courier New" panose="02070309020205020404" pitchFamily="49" charset="0"/>
              </a:rPr>
              <a:t>want1 = 0;</a:t>
            </a:r>
          </a:p>
          <a:p>
            <a:r>
              <a:rPr lang="en-US" sz="2400" dirty="0">
                <a:latin typeface="Courier New" panose="02070309020205020404" pitchFamily="49" charset="0"/>
                <a:cs typeface="Courier New" panose="02070309020205020404" pitchFamily="49" charset="0"/>
              </a:rPr>
              <a:t>return 0; </a:t>
            </a:r>
          </a:p>
        </p:txBody>
      </p:sp>
      <p:sp>
        <p:nvSpPr>
          <p:cNvPr id="11" name="テキスト ボックス 10">
            <a:extLst>
              <a:ext uri="{FF2B5EF4-FFF2-40B4-BE49-F238E27FC236}">
                <a16:creationId xmlns:a16="http://schemas.microsoft.com/office/drawing/2014/main" id="{E7949A8E-5C02-EE49-A3A1-F17AB51D78C9}"/>
              </a:ext>
            </a:extLst>
          </p:cNvPr>
          <p:cNvSpPr txBox="1"/>
          <p:nvPr/>
        </p:nvSpPr>
        <p:spPr>
          <a:xfrm>
            <a:off x="1527223" y="2842157"/>
            <a:ext cx="1721946" cy="461665"/>
          </a:xfrm>
          <a:prstGeom prst="rect">
            <a:avLst/>
          </a:prstGeom>
          <a:noFill/>
        </p:spPr>
        <p:txBody>
          <a:bodyPr wrap="none" rtlCol="0">
            <a:spAutoFit/>
          </a:bodyPr>
          <a:lstStyle/>
          <a:p>
            <a:r>
              <a:rPr lang="ja-JP" altLang="en-US" sz="2400"/>
              <a:t>スレッド</a:t>
            </a:r>
            <a:r>
              <a:rPr lang="en-US" altLang="ja-JP" sz="2400" dirty="0"/>
              <a:t>T0</a:t>
            </a:r>
            <a:endParaRPr lang="en-US" sz="2400" dirty="0"/>
          </a:p>
        </p:txBody>
      </p:sp>
      <p:sp>
        <p:nvSpPr>
          <p:cNvPr id="12" name="テキスト ボックス 11">
            <a:extLst>
              <a:ext uri="{FF2B5EF4-FFF2-40B4-BE49-F238E27FC236}">
                <a16:creationId xmlns:a16="http://schemas.microsoft.com/office/drawing/2014/main" id="{B2750880-E886-6147-80E9-A2214A139812}"/>
              </a:ext>
            </a:extLst>
          </p:cNvPr>
          <p:cNvSpPr txBox="1"/>
          <p:nvPr/>
        </p:nvSpPr>
        <p:spPr>
          <a:xfrm>
            <a:off x="5894831" y="2842157"/>
            <a:ext cx="1721946" cy="461665"/>
          </a:xfrm>
          <a:prstGeom prst="rect">
            <a:avLst/>
          </a:prstGeom>
          <a:noFill/>
        </p:spPr>
        <p:txBody>
          <a:bodyPr wrap="none" rtlCol="0">
            <a:spAutoFit/>
          </a:bodyPr>
          <a:lstStyle/>
          <a:p>
            <a:r>
              <a:rPr lang="ja-JP" altLang="en-US" sz="2400"/>
              <a:t>スレッド</a:t>
            </a:r>
            <a:r>
              <a:rPr lang="en-US" altLang="ja-JP" sz="2400" dirty="0"/>
              <a:t>T1</a:t>
            </a:r>
            <a:endParaRPr lang="en-US" sz="2400" dirty="0"/>
          </a:p>
        </p:txBody>
      </p:sp>
      <p:sp>
        <p:nvSpPr>
          <p:cNvPr id="13" name="テキスト ボックス 12">
            <a:extLst>
              <a:ext uri="{FF2B5EF4-FFF2-40B4-BE49-F238E27FC236}">
                <a16:creationId xmlns:a16="http://schemas.microsoft.com/office/drawing/2014/main" id="{05F6FD27-F2DC-3246-A159-0922DAFD6913}"/>
              </a:ext>
            </a:extLst>
          </p:cNvPr>
          <p:cNvSpPr txBox="1"/>
          <p:nvPr/>
        </p:nvSpPr>
        <p:spPr>
          <a:xfrm>
            <a:off x="268066" y="2367459"/>
            <a:ext cx="8361584" cy="461665"/>
          </a:xfrm>
          <a:prstGeom prst="rect">
            <a:avLst/>
          </a:prstGeom>
          <a:noFill/>
          <a:ln>
            <a:noFill/>
          </a:ln>
        </p:spPr>
        <p:txBody>
          <a:bodyPr wrap="none" rtlCol="0">
            <a:spAutoFit/>
          </a:bodyPr>
          <a:lstStyle/>
          <a:p>
            <a:r>
              <a:rPr lang="ja-JP" altLang="en-US" sz="2400">
                <a:latin typeface="Courier New" panose="02070309020205020404" pitchFamily="49" charset="0"/>
                <a:cs typeface="Courier New" panose="02070309020205020404" pitchFamily="49" charset="0"/>
              </a:rPr>
              <a:t>グローバル変数：</a:t>
            </a:r>
            <a:r>
              <a:rPr lang="en-US" altLang="ja-JP" sz="2400" dirty="0">
                <a:latin typeface="Courier New" panose="02070309020205020404" pitchFamily="49" charset="0"/>
                <a:cs typeface="Courier New" panose="02070309020205020404" pitchFamily="49" charset="0"/>
              </a:rPr>
              <a:t>want0 = 0; want1 = 0; turn = 0;</a:t>
            </a:r>
            <a:endParaRPr lang="en-US" sz="2400" dirty="0">
              <a:latin typeface="Courier New" panose="02070309020205020404" pitchFamily="49" charset="0"/>
              <a:cs typeface="Courier New" panose="02070309020205020404" pitchFamily="49" charset="0"/>
            </a:endParaRPr>
          </a:p>
        </p:txBody>
      </p:sp>
      <p:sp>
        <p:nvSpPr>
          <p:cNvPr id="14" name="スライド番号プレースホルダー 13">
            <a:extLst>
              <a:ext uri="{FF2B5EF4-FFF2-40B4-BE49-F238E27FC236}">
                <a16:creationId xmlns:a16="http://schemas.microsoft.com/office/drawing/2014/main" id="{4C09F5D3-7472-E748-8275-04BBA140EDD5}"/>
              </a:ext>
            </a:extLst>
          </p:cNvPr>
          <p:cNvSpPr>
            <a:spLocks noGrp="1"/>
          </p:cNvSpPr>
          <p:nvPr>
            <p:ph type="sldNum" sz="quarter" idx="12"/>
          </p:nvPr>
        </p:nvSpPr>
        <p:spPr/>
        <p:txBody>
          <a:bodyPr/>
          <a:lstStyle/>
          <a:p>
            <a:fld id="{1B5EABC8-8B1E-0F4D-B7D7-FD4CED23A004}" type="slidenum">
              <a:rPr lang="en-US" smtClean="0"/>
              <a:t>20</a:t>
            </a:fld>
            <a:endParaRPr lang="en-US"/>
          </a:p>
        </p:txBody>
      </p:sp>
    </p:spTree>
    <p:extLst>
      <p:ext uri="{BB962C8B-B14F-4D97-AF65-F5344CB8AC3E}">
        <p14:creationId xmlns:p14="http://schemas.microsoft.com/office/powerpoint/2010/main" val="24201299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2ABBDDE-7F33-9945-804B-D14053A918F1}"/>
              </a:ext>
            </a:extLst>
          </p:cNvPr>
          <p:cNvSpPr>
            <a:spLocks noGrp="1"/>
          </p:cNvSpPr>
          <p:nvPr>
            <p:ph type="title"/>
          </p:nvPr>
        </p:nvSpPr>
        <p:spPr/>
        <p:txBody>
          <a:bodyPr/>
          <a:lstStyle/>
          <a:p>
            <a:r>
              <a:rPr lang="ja-JP" altLang="en-US"/>
              <a:t>デモ</a:t>
            </a:r>
            <a:endParaRPr lang="en-US" dirty="0"/>
          </a:p>
        </p:txBody>
      </p:sp>
      <p:sp>
        <p:nvSpPr>
          <p:cNvPr id="3" name="コンテンツ プレースホルダー 2">
            <a:extLst>
              <a:ext uri="{FF2B5EF4-FFF2-40B4-BE49-F238E27FC236}">
                <a16:creationId xmlns:a16="http://schemas.microsoft.com/office/drawing/2014/main" id="{28F92260-C002-F340-8F94-AEB66FF4F944}"/>
              </a:ext>
            </a:extLst>
          </p:cNvPr>
          <p:cNvSpPr>
            <a:spLocks noGrp="1"/>
          </p:cNvSpPr>
          <p:nvPr>
            <p:ph idx="1"/>
          </p:nvPr>
        </p:nvSpPr>
        <p:spPr/>
        <p:txBody>
          <a:bodyPr/>
          <a:lstStyle/>
          <a:p>
            <a:pPr marL="0" indent="0">
              <a:buNone/>
            </a:pPr>
            <a:r>
              <a:rPr lang="ja-JP" altLang="en-US"/>
              <a:t>ピーターソンによる排他制御プログラム</a:t>
            </a:r>
            <a:endParaRPr lang="en-US" dirty="0"/>
          </a:p>
        </p:txBody>
      </p:sp>
      <p:sp>
        <p:nvSpPr>
          <p:cNvPr id="9" name="テキスト ボックス 8">
            <a:extLst>
              <a:ext uri="{FF2B5EF4-FFF2-40B4-BE49-F238E27FC236}">
                <a16:creationId xmlns:a16="http://schemas.microsoft.com/office/drawing/2014/main" id="{56242F49-73FB-734A-B67F-21DAB1EA50A1}"/>
              </a:ext>
            </a:extLst>
          </p:cNvPr>
          <p:cNvSpPr txBox="1"/>
          <p:nvPr/>
        </p:nvSpPr>
        <p:spPr>
          <a:xfrm>
            <a:off x="268066" y="3277756"/>
            <a:ext cx="4240263" cy="3416320"/>
          </a:xfrm>
          <a:prstGeom prst="rect">
            <a:avLst/>
          </a:prstGeom>
          <a:noFill/>
          <a:ln>
            <a:solidFill>
              <a:schemeClr val="accent1"/>
            </a:solidFill>
          </a:ln>
        </p:spPr>
        <p:txBody>
          <a:bodyPr wrap="none" rtlCol="0">
            <a:spAutoFit/>
          </a:bodyPr>
          <a:lstStyle/>
          <a:p>
            <a:r>
              <a:rPr lang="en-US" sz="2400" dirty="0">
                <a:latin typeface="Courier New" panose="02070309020205020404" pitchFamily="49" charset="0"/>
                <a:cs typeface="Courier New" panose="02070309020205020404" pitchFamily="49" charset="0"/>
              </a:rPr>
              <a:t>want0 = 1;</a:t>
            </a:r>
          </a:p>
          <a:p>
            <a:r>
              <a:rPr lang="en-US" sz="2400" dirty="0">
                <a:latin typeface="Courier New" panose="02070309020205020404" pitchFamily="49" charset="0"/>
                <a:cs typeface="Courier New" panose="02070309020205020404" pitchFamily="49" charset="0"/>
              </a:rPr>
              <a:t>turn = 1;</a:t>
            </a:r>
          </a:p>
          <a:p>
            <a:r>
              <a:rPr lang="en-US" sz="2400" dirty="0">
                <a:latin typeface="Courier New" panose="02070309020205020404" pitchFamily="49" charset="0"/>
                <a:cs typeface="Courier New" panose="02070309020205020404" pitchFamily="49" charset="0"/>
              </a:rPr>
              <a:t>while(true)</a:t>
            </a:r>
          </a:p>
          <a:p>
            <a:r>
              <a:rPr lang="en-US" sz="2400" dirty="0">
                <a:latin typeface="Courier New" panose="02070309020205020404" pitchFamily="49" charset="0"/>
                <a:cs typeface="Courier New" panose="02070309020205020404" pitchFamily="49" charset="0"/>
              </a:rPr>
              <a:t>  if(turn == 0 ||</a:t>
            </a:r>
          </a:p>
          <a:p>
            <a:r>
              <a:rPr lang="en-US" sz="2400" dirty="0">
                <a:latin typeface="Courier New" panose="02070309020205020404" pitchFamily="49" charset="0"/>
                <a:cs typeface="Courier New" panose="02070309020205020404" pitchFamily="49" charset="0"/>
              </a:rPr>
              <a:t>     want1 == 0)</a:t>
            </a:r>
          </a:p>
          <a:p>
            <a:r>
              <a:rPr lang="en-US" sz="2400" dirty="0">
                <a:latin typeface="Courier New" panose="02070309020205020404" pitchFamily="49" charset="0"/>
                <a:cs typeface="Courier New" panose="02070309020205020404" pitchFamily="49" charset="0"/>
              </a:rPr>
              <a:t>    break;</a:t>
            </a:r>
          </a:p>
          <a:p>
            <a:r>
              <a:rPr lang="en-US" sz="2400" dirty="0">
                <a:latin typeface="Courier New" panose="02070309020205020404" pitchFamily="49" charset="0"/>
                <a:cs typeface="Courier New" panose="02070309020205020404" pitchFamily="49" charset="0"/>
              </a:rPr>
              <a:t>/* Critical Section */</a:t>
            </a:r>
          </a:p>
          <a:p>
            <a:r>
              <a:rPr lang="en-US" sz="2400" dirty="0">
                <a:latin typeface="Courier New" panose="02070309020205020404" pitchFamily="49" charset="0"/>
                <a:cs typeface="Courier New" panose="02070309020205020404" pitchFamily="49" charset="0"/>
              </a:rPr>
              <a:t>want0 = 0;</a:t>
            </a:r>
          </a:p>
          <a:p>
            <a:r>
              <a:rPr lang="en-US" sz="2400" dirty="0">
                <a:latin typeface="Courier New" panose="02070309020205020404" pitchFamily="49" charset="0"/>
                <a:cs typeface="Courier New" panose="02070309020205020404" pitchFamily="49" charset="0"/>
              </a:rPr>
              <a:t>return 0; </a:t>
            </a:r>
          </a:p>
        </p:txBody>
      </p:sp>
      <p:sp>
        <p:nvSpPr>
          <p:cNvPr id="10" name="テキスト ボックス 9">
            <a:extLst>
              <a:ext uri="{FF2B5EF4-FFF2-40B4-BE49-F238E27FC236}">
                <a16:creationId xmlns:a16="http://schemas.microsoft.com/office/drawing/2014/main" id="{E3A8F224-BD92-6D4C-B804-4EC0FC3C222E}"/>
              </a:ext>
            </a:extLst>
          </p:cNvPr>
          <p:cNvSpPr txBox="1"/>
          <p:nvPr/>
        </p:nvSpPr>
        <p:spPr>
          <a:xfrm>
            <a:off x="4635673" y="3277756"/>
            <a:ext cx="4240263" cy="3416320"/>
          </a:xfrm>
          <a:prstGeom prst="rect">
            <a:avLst/>
          </a:prstGeom>
          <a:noFill/>
          <a:ln>
            <a:solidFill>
              <a:schemeClr val="accent1"/>
            </a:solidFill>
          </a:ln>
        </p:spPr>
        <p:txBody>
          <a:bodyPr wrap="none" rtlCol="0">
            <a:spAutoFit/>
          </a:bodyPr>
          <a:lstStyle/>
          <a:p>
            <a:r>
              <a:rPr lang="en-US" sz="2400" dirty="0">
                <a:latin typeface="Courier New" panose="02070309020205020404" pitchFamily="49" charset="0"/>
                <a:cs typeface="Courier New" panose="02070309020205020404" pitchFamily="49" charset="0"/>
              </a:rPr>
              <a:t>want1 = 1;</a:t>
            </a:r>
          </a:p>
          <a:p>
            <a:r>
              <a:rPr lang="en-US" sz="2400" dirty="0">
                <a:latin typeface="Courier New" panose="02070309020205020404" pitchFamily="49" charset="0"/>
                <a:cs typeface="Courier New" panose="02070309020205020404" pitchFamily="49" charset="0"/>
              </a:rPr>
              <a:t>turn = 0;</a:t>
            </a:r>
          </a:p>
          <a:p>
            <a:r>
              <a:rPr lang="en-US" sz="2400" dirty="0">
                <a:latin typeface="Courier New" panose="02070309020205020404" pitchFamily="49" charset="0"/>
                <a:cs typeface="Courier New" panose="02070309020205020404" pitchFamily="49" charset="0"/>
              </a:rPr>
              <a:t>while(true)</a:t>
            </a:r>
          </a:p>
          <a:p>
            <a:r>
              <a:rPr lang="en-US" sz="2400" dirty="0">
                <a:latin typeface="Courier New" panose="02070309020205020404" pitchFamily="49" charset="0"/>
                <a:cs typeface="Courier New" panose="02070309020205020404" pitchFamily="49" charset="0"/>
              </a:rPr>
              <a:t>  if(turn == 1 ||</a:t>
            </a:r>
          </a:p>
          <a:p>
            <a:r>
              <a:rPr lang="en-US" sz="2400" dirty="0">
                <a:latin typeface="Courier New" panose="02070309020205020404" pitchFamily="49" charset="0"/>
                <a:cs typeface="Courier New" panose="02070309020205020404" pitchFamily="49" charset="0"/>
              </a:rPr>
              <a:t>     want0 == 0)</a:t>
            </a:r>
          </a:p>
          <a:p>
            <a:r>
              <a:rPr lang="en-US" sz="2400" dirty="0">
                <a:latin typeface="Courier New" panose="02070309020205020404" pitchFamily="49" charset="0"/>
                <a:cs typeface="Courier New" panose="02070309020205020404" pitchFamily="49" charset="0"/>
              </a:rPr>
              <a:t>    break;</a:t>
            </a:r>
          </a:p>
          <a:p>
            <a:r>
              <a:rPr lang="en-US" sz="2400" dirty="0">
                <a:latin typeface="Courier New" panose="02070309020205020404" pitchFamily="49" charset="0"/>
                <a:cs typeface="Courier New" panose="02070309020205020404" pitchFamily="49" charset="0"/>
              </a:rPr>
              <a:t>/* Critical Section */</a:t>
            </a:r>
          </a:p>
          <a:p>
            <a:r>
              <a:rPr lang="en-US" sz="2400" dirty="0">
                <a:latin typeface="Courier New" panose="02070309020205020404" pitchFamily="49" charset="0"/>
                <a:cs typeface="Courier New" panose="02070309020205020404" pitchFamily="49" charset="0"/>
              </a:rPr>
              <a:t>want1 = 0;</a:t>
            </a:r>
          </a:p>
          <a:p>
            <a:r>
              <a:rPr lang="en-US" sz="2400" dirty="0">
                <a:latin typeface="Courier New" panose="02070309020205020404" pitchFamily="49" charset="0"/>
                <a:cs typeface="Courier New" panose="02070309020205020404" pitchFamily="49" charset="0"/>
              </a:rPr>
              <a:t>return 0; </a:t>
            </a:r>
          </a:p>
        </p:txBody>
      </p:sp>
      <p:sp>
        <p:nvSpPr>
          <p:cNvPr id="11" name="テキスト ボックス 10">
            <a:extLst>
              <a:ext uri="{FF2B5EF4-FFF2-40B4-BE49-F238E27FC236}">
                <a16:creationId xmlns:a16="http://schemas.microsoft.com/office/drawing/2014/main" id="{E7949A8E-5C02-EE49-A3A1-F17AB51D78C9}"/>
              </a:ext>
            </a:extLst>
          </p:cNvPr>
          <p:cNvSpPr txBox="1"/>
          <p:nvPr/>
        </p:nvSpPr>
        <p:spPr>
          <a:xfrm>
            <a:off x="1527223" y="2842157"/>
            <a:ext cx="1721946" cy="461665"/>
          </a:xfrm>
          <a:prstGeom prst="rect">
            <a:avLst/>
          </a:prstGeom>
          <a:noFill/>
        </p:spPr>
        <p:txBody>
          <a:bodyPr wrap="none" rtlCol="0">
            <a:spAutoFit/>
          </a:bodyPr>
          <a:lstStyle/>
          <a:p>
            <a:r>
              <a:rPr lang="ja-JP" altLang="en-US" sz="2400"/>
              <a:t>スレッド</a:t>
            </a:r>
            <a:r>
              <a:rPr lang="en-US" altLang="ja-JP" sz="2400" dirty="0"/>
              <a:t>T0</a:t>
            </a:r>
            <a:endParaRPr lang="en-US" sz="2400" dirty="0"/>
          </a:p>
        </p:txBody>
      </p:sp>
      <p:sp>
        <p:nvSpPr>
          <p:cNvPr id="12" name="テキスト ボックス 11">
            <a:extLst>
              <a:ext uri="{FF2B5EF4-FFF2-40B4-BE49-F238E27FC236}">
                <a16:creationId xmlns:a16="http://schemas.microsoft.com/office/drawing/2014/main" id="{B2750880-E886-6147-80E9-A2214A139812}"/>
              </a:ext>
            </a:extLst>
          </p:cNvPr>
          <p:cNvSpPr txBox="1"/>
          <p:nvPr/>
        </p:nvSpPr>
        <p:spPr>
          <a:xfrm>
            <a:off x="5894831" y="2842157"/>
            <a:ext cx="1721946" cy="461665"/>
          </a:xfrm>
          <a:prstGeom prst="rect">
            <a:avLst/>
          </a:prstGeom>
          <a:noFill/>
        </p:spPr>
        <p:txBody>
          <a:bodyPr wrap="none" rtlCol="0">
            <a:spAutoFit/>
          </a:bodyPr>
          <a:lstStyle/>
          <a:p>
            <a:r>
              <a:rPr lang="ja-JP" altLang="en-US" sz="2400"/>
              <a:t>スレッド</a:t>
            </a:r>
            <a:r>
              <a:rPr lang="en-US" altLang="ja-JP" sz="2400" dirty="0"/>
              <a:t>T1</a:t>
            </a:r>
            <a:endParaRPr lang="en-US" sz="2400" dirty="0"/>
          </a:p>
        </p:txBody>
      </p:sp>
      <p:sp>
        <p:nvSpPr>
          <p:cNvPr id="13" name="テキスト ボックス 12">
            <a:extLst>
              <a:ext uri="{FF2B5EF4-FFF2-40B4-BE49-F238E27FC236}">
                <a16:creationId xmlns:a16="http://schemas.microsoft.com/office/drawing/2014/main" id="{05F6FD27-F2DC-3246-A159-0922DAFD6913}"/>
              </a:ext>
            </a:extLst>
          </p:cNvPr>
          <p:cNvSpPr txBox="1"/>
          <p:nvPr/>
        </p:nvSpPr>
        <p:spPr>
          <a:xfrm>
            <a:off x="268066" y="2367459"/>
            <a:ext cx="8361584" cy="461665"/>
          </a:xfrm>
          <a:prstGeom prst="rect">
            <a:avLst/>
          </a:prstGeom>
          <a:noFill/>
          <a:ln>
            <a:noFill/>
          </a:ln>
        </p:spPr>
        <p:txBody>
          <a:bodyPr wrap="none" rtlCol="0">
            <a:spAutoFit/>
          </a:bodyPr>
          <a:lstStyle/>
          <a:p>
            <a:r>
              <a:rPr lang="ja-JP" altLang="en-US" sz="2400">
                <a:latin typeface="Courier New" panose="02070309020205020404" pitchFamily="49" charset="0"/>
                <a:cs typeface="Courier New" panose="02070309020205020404" pitchFamily="49" charset="0"/>
              </a:rPr>
              <a:t>グローバル変数：</a:t>
            </a:r>
            <a:r>
              <a:rPr lang="en-US" altLang="ja-JP" sz="2400" dirty="0">
                <a:latin typeface="Courier New" panose="02070309020205020404" pitchFamily="49" charset="0"/>
                <a:cs typeface="Courier New" panose="02070309020205020404" pitchFamily="49" charset="0"/>
              </a:rPr>
              <a:t>want0 = 0; want1 = 0; turn = 0;</a:t>
            </a:r>
            <a:endParaRPr lang="en-US" sz="2400" dirty="0">
              <a:latin typeface="Courier New" panose="02070309020205020404" pitchFamily="49" charset="0"/>
              <a:cs typeface="Courier New" panose="02070309020205020404" pitchFamily="49" charset="0"/>
            </a:endParaRPr>
          </a:p>
        </p:txBody>
      </p:sp>
      <p:sp>
        <p:nvSpPr>
          <p:cNvPr id="14" name="スライド番号プレースホルダー 13">
            <a:extLst>
              <a:ext uri="{FF2B5EF4-FFF2-40B4-BE49-F238E27FC236}">
                <a16:creationId xmlns:a16="http://schemas.microsoft.com/office/drawing/2014/main" id="{4C09F5D3-7472-E748-8275-04BBA140EDD5}"/>
              </a:ext>
            </a:extLst>
          </p:cNvPr>
          <p:cNvSpPr>
            <a:spLocks noGrp="1"/>
          </p:cNvSpPr>
          <p:nvPr>
            <p:ph type="sldNum" sz="quarter" idx="12"/>
          </p:nvPr>
        </p:nvSpPr>
        <p:spPr/>
        <p:txBody>
          <a:bodyPr/>
          <a:lstStyle/>
          <a:p>
            <a:fld id="{1B5EABC8-8B1E-0F4D-B7D7-FD4CED23A004}" type="slidenum">
              <a:rPr lang="en-US" smtClean="0"/>
              <a:t>21</a:t>
            </a:fld>
            <a:endParaRPr lang="en-US"/>
          </a:p>
        </p:txBody>
      </p:sp>
      <p:sp>
        <p:nvSpPr>
          <p:cNvPr id="16" name="角丸四角形吹き出し 15">
            <a:extLst>
              <a:ext uri="{FF2B5EF4-FFF2-40B4-BE49-F238E27FC236}">
                <a16:creationId xmlns:a16="http://schemas.microsoft.com/office/drawing/2014/main" id="{D88324D8-7C6A-C043-88B2-5819B068C65E}"/>
              </a:ext>
            </a:extLst>
          </p:cNvPr>
          <p:cNvSpPr/>
          <p:nvPr/>
        </p:nvSpPr>
        <p:spPr>
          <a:xfrm>
            <a:off x="2825136" y="6136597"/>
            <a:ext cx="3726972" cy="628452"/>
          </a:xfrm>
          <a:prstGeom prst="wedgeRoundRectCallout">
            <a:avLst>
              <a:gd name="adj1" fmla="val -30359"/>
              <a:gd name="adj2" fmla="val -93182"/>
              <a:gd name="adj3" fmla="val 16667"/>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2400">
                <a:solidFill>
                  <a:schemeClr val="tx1"/>
                </a:solidFill>
                <a:latin typeface="Courier New" panose="02070309020205020404" pitchFamily="49" charset="0"/>
                <a:cs typeface="Courier New" panose="02070309020205020404" pitchFamily="49" charset="0"/>
              </a:rPr>
              <a:t>クリティカルセクション</a:t>
            </a:r>
            <a:endParaRPr lang="en-US" sz="2400" dirty="0">
              <a:solidFill>
                <a:schemeClr val="tx1"/>
              </a:solidFill>
            </a:endParaRPr>
          </a:p>
        </p:txBody>
      </p:sp>
      <p:sp>
        <p:nvSpPr>
          <p:cNvPr id="17" name="角丸四角形吹き出し 16">
            <a:extLst>
              <a:ext uri="{FF2B5EF4-FFF2-40B4-BE49-F238E27FC236}">
                <a16:creationId xmlns:a16="http://schemas.microsoft.com/office/drawing/2014/main" id="{7CD0621D-60AB-3C4D-9811-8D1C97A168D5}"/>
              </a:ext>
            </a:extLst>
          </p:cNvPr>
          <p:cNvSpPr/>
          <p:nvPr/>
        </p:nvSpPr>
        <p:spPr>
          <a:xfrm>
            <a:off x="2825136" y="6136597"/>
            <a:ext cx="3726972" cy="628452"/>
          </a:xfrm>
          <a:prstGeom prst="wedgeRoundRectCallout">
            <a:avLst>
              <a:gd name="adj1" fmla="val 26990"/>
              <a:gd name="adj2" fmla="val -98638"/>
              <a:gd name="adj3" fmla="val 16667"/>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2400">
                <a:solidFill>
                  <a:schemeClr val="tx1"/>
                </a:solidFill>
                <a:latin typeface="Courier New" panose="02070309020205020404" pitchFamily="49" charset="0"/>
                <a:cs typeface="Courier New" panose="02070309020205020404" pitchFamily="49" charset="0"/>
              </a:rPr>
              <a:t>クリティカルセクション</a:t>
            </a:r>
            <a:endParaRPr lang="en-US" sz="2400" dirty="0">
              <a:solidFill>
                <a:schemeClr val="tx1"/>
              </a:solidFill>
            </a:endParaRPr>
          </a:p>
        </p:txBody>
      </p:sp>
    </p:spTree>
    <p:extLst>
      <p:ext uri="{BB962C8B-B14F-4D97-AF65-F5344CB8AC3E}">
        <p14:creationId xmlns:p14="http://schemas.microsoft.com/office/powerpoint/2010/main" val="40317966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2ABBDDE-7F33-9945-804B-D14053A918F1}"/>
              </a:ext>
            </a:extLst>
          </p:cNvPr>
          <p:cNvSpPr>
            <a:spLocks noGrp="1"/>
          </p:cNvSpPr>
          <p:nvPr>
            <p:ph type="title"/>
          </p:nvPr>
        </p:nvSpPr>
        <p:spPr/>
        <p:txBody>
          <a:bodyPr/>
          <a:lstStyle/>
          <a:p>
            <a:r>
              <a:rPr lang="ja-JP" altLang="en-US"/>
              <a:t>デモ</a:t>
            </a:r>
            <a:endParaRPr lang="en-US" dirty="0"/>
          </a:p>
        </p:txBody>
      </p:sp>
      <p:sp>
        <p:nvSpPr>
          <p:cNvPr id="3" name="コンテンツ プレースホルダー 2">
            <a:extLst>
              <a:ext uri="{FF2B5EF4-FFF2-40B4-BE49-F238E27FC236}">
                <a16:creationId xmlns:a16="http://schemas.microsoft.com/office/drawing/2014/main" id="{28F92260-C002-F340-8F94-AEB66FF4F944}"/>
              </a:ext>
            </a:extLst>
          </p:cNvPr>
          <p:cNvSpPr>
            <a:spLocks noGrp="1"/>
          </p:cNvSpPr>
          <p:nvPr>
            <p:ph idx="1"/>
          </p:nvPr>
        </p:nvSpPr>
        <p:spPr/>
        <p:txBody>
          <a:bodyPr/>
          <a:lstStyle/>
          <a:p>
            <a:pPr marL="0" indent="0">
              <a:buNone/>
            </a:pPr>
            <a:r>
              <a:rPr lang="ja-JP" altLang="en-US"/>
              <a:t>ピーターソンによる排他制御プログラム</a:t>
            </a:r>
            <a:endParaRPr lang="en-US" dirty="0"/>
          </a:p>
        </p:txBody>
      </p:sp>
      <p:sp>
        <p:nvSpPr>
          <p:cNvPr id="9" name="テキスト ボックス 8">
            <a:extLst>
              <a:ext uri="{FF2B5EF4-FFF2-40B4-BE49-F238E27FC236}">
                <a16:creationId xmlns:a16="http://schemas.microsoft.com/office/drawing/2014/main" id="{56242F49-73FB-734A-B67F-21DAB1EA50A1}"/>
              </a:ext>
            </a:extLst>
          </p:cNvPr>
          <p:cNvSpPr txBox="1"/>
          <p:nvPr/>
        </p:nvSpPr>
        <p:spPr>
          <a:xfrm>
            <a:off x="268066" y="3277756"/>
            <a:ext cx="4240263" cy="3416320"/>
          </a:xfrm>
          <a:prstGeom prst="rect">
            <a:avLst/>
          </a:prstGeom>
          <a:noFill/>
          <a:ln>
            <a:solidFill>
              <a:schemeClr val="accent1"/>
            </a:solidFill>
          </a:ln>
        </p:spPr>
        <p:txBody>
          <a:bodyPr wrap="none" rtlCol="0">
            <a:spAutoFit/>
          </a:bodyPr>
          <a:lstStyle/>
          <a:p>
            <a:r>
              <a:rPr lang="en-US" sz="2400" dirty="0">
                <a:latin typeface="Courier New" panose="02070309020205020404" pitchFamily="49" charset="0"/>
                <a:cs typeface="Courier New" panose="02070309020205020404" pitchFamily="49" charset="0"/>
              </a:rPr>
              <a:t>want0 = 1;</a:t>
            </a:r>
          </a:p>
          <a:p>
            <a:r>
              <a:rPr lang="en-US" sz="2400" dirty="0">
                <a:latin typeface="Courier New" panose="02070309020205020404" pitchFamily="49" charset="0"/>
                <a:cs typeface="Courier New" panose="02070309020205020404" pitchFamily="49" charset="0"/>
              </a:rPr>
              <a:t>turn = 1;</a:t>
            </a:r>
          </a:p>
          <a:p>
            <a:r>
              <a:rPr lang="en-US" sz="2400" dirty="0">
                <a:latin typeface="Courier New" panose="02070309020205020404" pitchFamily="49" charset="0"/>
                <a:cs typeface="Courier New" panose="02070309020205020404" pitchFamily="49" charset="0"/>
              </a:rPr>
              <a:t>while(true)</a:t>
            </a:r>
          </a:p>
          <a:p>
            <a:r>
              <a:rPr lang="en-US" sz="2400" dirty="0">
                <a:latin typeface="Courier New" panose="02070309020205020404" pitchFamily="49" charset="0"/>
                <a:cs typeface="Courier New" panose="02070309020205020404" pitchFamily="49" charset="0"/>
              </a:rPr>
              <a:t>  if(turn == 0 ||</a:t>
            </a:r>
          </a:p>
          <a:p>
            <a:r>
              <a:rPr lang="en-US" sz="2400" dirty="0">
                <a:latin typeface="Courier New" panose="02070309020205020404" pitchFamily="49" charset="0"/>
                <a:cs typeface="Courier New" panose="02070309020205020404" pitchFamily="49" charset="0"/>
              </a:rPr>
              <a:t>     want1 == 0)</a:t>
            </a:r>
          </a:p>
          <a:p>
            <a:r>
              <a:rPr lang="en-US" sz="2400" dirty="0">
                <a:latin typeface="Courier New" panose="02070309020205020404" pitchFamily="49" charset="0"/>
                <a:cs typeface="Courier New" panose="02070309020205020404" pitchFamily="49" charset="0"/>
              </a:rPr>
              <a:t>    break;</a:t>
            </a:r>
          </a:p>
          <a:p>
            <a:r>
              <a:rPr lang="en-US" sz="2400" dirty="0">
                <a:latin typeface="Courier New" panose="02070309020205020404" pitchFamily="49" charset="0"/>
                <a:cs typeface="Courier New" panose="02070309020205020404" pitchFamily="49" charset="0"/>
              </a:rPr>
              <a:t>/* Critical Section */</a:t>
            </a:r>
          </a:p>
          <a:p>
            <a:r>
              <a:rPr lang="en-US" sz="2400" dirty="0">
                <a:latin typeface="Courier New" panose="02070309020205020404" pitchFamily="49" charset="0"/>
                <a:cs typeface="Courier New" panose="02070309020205020404" pitchFamily="49" charset="0"/>
              </a:rPr>
              <a:t>want0 = 0;</a:t>
            </a:r>
          </a:p>
          <a:p>
            <a:r>
              <a:rPr lang="en-US" sz="2400" dirty="0">
                <a:latin typeface="Courier New" panose="02070309020205020404" pitchFamily="49" charset="0"/>
                <a:cs typeface="Courier New" panose="02070309020205020404" pitchFamily="49" charset="0"/>
              </a:rPr>
              <a:t>return 0; </a:t>
            </a:r>
          </a:p>
        </p:txBody>
      </p:sp>
      <p:sp>
        <p:nvSpPr>
          <p:cNvPr id="10" name="テキスト ボックス 9">
            <a:extLst>
              <a:ext uri="{FF2B5EF4-FFF2-40B4-BE49-F238E27FC236}">
                <a16:creationId xmlns:a16="http://schemas.microsoft.com/office/drawing/2014/main" id="{E3A8F224-BD92-6D4C-B804-4EC0FC3C222E}"/>
              </a:ext>
            </a:extLst>
          </p:cNvPr>
          <p:cNvSpPr txBox="1"/>
          <p:nvPr/>
        </p:nvSpPr>
        <p:spPr>
          <a:xfrm>
            <a:off x="4635673" y="3277756"/>
            <a:ext cx="4240263" cy="3416320"/>
          </a:xfrm>
          <a:prstGeom prst="rect">
            <a:avLst/>
          </a:prstGeom>
          <a:noFill/>
          <a:ln>
            <a:solidFill>
              <a:schemeClr val="accent1"/>
            </a:solidFill>
          </a:ln>
        </p:spPr>
        <p:txBody>
          <a:bodyPr wrap="none" rtlCol="0">
            <a:spAutoFit/>
          </a:bodyPr>
          <a:lstStyle/>
          <a:p>
            <a:r>
              <a:rPr lang="en-US" sz="2400" dirty="0">
                <a:latin typeface="Courier New" panose="02070309020205020404" pitchFamily="49" charset="0"/>
                <a:cs typeface="Courier New" panose="02070309020205020404" pitchFamily="49" charset="0"/>
              </a:rPr>
              <a:t>want1 = 1;</a:t>
            </a:r>
          </a:p>
          <a:p>
            <a:r>
              <a:rPr lang="en-US" sz="2400" dirty="0">
                <a:latin typeface="Courier New" panose="02070309020205020404" pitchFamily="49" charset="0"/>
                <a:cs typeface="Courier New" panose="02070309020205020404" pitchFamily="49" charset="0"/>
              </a:rPr>
              <a:t>turn = 0;</a:t>
            </a:r>
          </a:p>
          <a:p>
            <a:r>
              <a:rPr lang="en-US" sz="2400" dirty="0">
                <a:latin typeface="Courier New" panose="02070309020205020404" pitchFamily="49" charset="0"/>
                <a:cs typeface="Courier New" panose="02070309020205020404" pitchFamily="49" charset="0"/>
              </a:rPr>
              <a:t>while(true)</a:t>
            </a:r>
          </a:p>
          <a:p>
            <a:r>
              <a:rPr lang="en-US" sz="2400" dirty="0">
                <a:latin typeface="Courier New" panose="02070309020205020404" pitchFamily="49" charset="0"/>
                <a:cs typeface="Courier New" panose="02070309020205020404" pitchFamily="49" charset="0"/>
              </a:rPr>
              <a:t>  if(turn == 1 ||</a:t>
            </a:r>
          </a:p>
          <a:p>
            <a:r>
              <a:rPr lang="en-US" sz="2400" dirty="0">
                <a:latin typeface="Courier New" panose="02070309020205020404" pitchFamily="49" charset="0"/>
                <a:cs typeface="Courier New" panose="02070309020205020404" pitchFamily="49" charset="0"/>
              </a:rPr>
              <a:t>     want0 == 0)</a:t>
            </a:r>
          </a:p>
          <a:p>
            <a:r>
              <a:rPr lang="en-US" sz="2400" dirty="0">
                <a:latin typeface="Courier New" panose="02070309020205020404" pitchFamily="49" charset="0"/>
                <a:cs typeface="Courier New" panose="02070309020205020404" pitchFamily="49" charset="0"/>
              </a:rPr>
              <a:t>    break;</a:t>
            </a:r>
          </a:p>
          <a:p>
            <a:r>
              <a:rPr lang="en-US" sz="2400" dirty="0">
                <a:latin typeface="Courier New" panose="02070309020205020404" pitchFamily="49" charset="0"/>
                <a:cs typeface="Courier New" panose="02070309020205020404" pitchFamily="49" charset="0"/>
              </a:rPr>
              <a:t>/* Critical Section */</a:t>
            </a:r>
          </a:p>
          <a:p>
            <a:r>
              <a:rPr lang="en-US" sz="2400" dirty="0">
                <a:latin typeface="Courier New" panose="02070309020205020404" pitchFamily="49" charset="0"/>
                <a:cs typeface="Courier New" panose="02070309020205020404" pitchFamily="49" charset="0"/>
              </a:rPr>
              <a:t>want1 = 0;</a:t>
            </a:r>
          </a:p>
          <a:p>
            <a:r>
              <a:rPr lang="en-US" sz="2400" dirty="0">
                <a:latin typeface="Courier New" panose="02070309020205020404" pitchFamily="49" charset="0"/>
                <a:cs typeface="Courier New" panose="02070309020205020404" pitchFamily="49" charset="0"/>
              </a:rPr>
              <a:t>return 0; </a:t>
            </a:r>
          </a:p>
        </p:txBody>
      </p:sp>
      <p:sp>
        <p:nvSpPr>
          <p:cNvPr id="11" name="テキスト ボックス 10">
            <a:extLst>
              <a:ext uri="{FF2B5EF4-FFF2-40B4-BE49-F238E27FC236}">
                <a16:creationId xmlns:a16="http://schemas.microsoft.com/office/drawing/2014/main" id="{E7949A8E-5C02-EE49-A3A1-F17AB51D78C9}"/>
              </a:ext>
            </a:extLst>
          </p:cNvPr>
          <p:cNvSpPr txBox="1"/>
          <p:nvPr/>
        </p:nvSpPr>
        <p:spPr>
          <a:xfrm>
            <a:off x="1527223" y="2842157"/>
            <a:ext cx="1721946" cy="461665"/>
          </a:xfrm>
          <a:prstGeom prst="rect">
            <a:avLst/>
          </a:prstGeom>
          <a:noFill/>
        </p:spPr>
        <p:txBody>
          <a:bodyPr wrap="none" rtlCol="0">
            <a:spAutoFit/>
          </a:bodyPr>
          <a:lstStyle/>
          <a:p>
            <a:r>
              <a:rPr lang="ja-JP" altLang="en-US" sz="2400"/>
              <a:t>スレッド</a:t>
            </a:r>
            <a:r>
              <a:rPr lang="en-US" altLang="ja-JP" sz="2400" dirty="0"/>
              <a:t>T0</a:t>
            </a:r>
            <a:endParaRPr lang="en-US" sz="2400" dirty="0"/>
          </a:p>
        </p:txBody>
      </p:sp>
      <p:sp>
        <p:nvSpPr>
          <p:cNvPr id="12" name="テキスト ボックス 11">
            <a:extLst>
              <a:ext uri="{FF2B5EF4-FFF2-40B4-BE49-F238E27FC236}">
                <a16:creationId xmlns:a16="http://schemas.microsoft.com/office/drawing/2014/main" id="{B2750880-E886-6147-80E9-A2214A139812}"/>
              </a:ext>
            </a:extLst>
          </p:cNvPr>
          <p:cNvSpPr txBox="1"/>
          <p:nvPr/>
        </p:nvSpPr>
        <p:spPr>
          <a:xfrm>
            <a:off x="5894831" y="2842157"/>
            <a:ext cx="1721946" cy="461665"/>
          </a:xfrm>
          <a:prstGeom prst="rect">
            <a:avLst/>
          </a:prstGeom>
          <a:noFill/>
        </p:spPr>
        <p:txBody>
          <a:bodyPr wrap="none" rtlCol="0">
            <a:spAutoFit/>
          </a:bodyPr>
          <a:lstStyle/>
          <a:p>
            <a:r>
              <a:rPr lang="ja-JP" altLang="en-US" sz="2400"/>
              <a:t>スレッド</a:t>
            </a:r>
            <a:r>
              <a:rPr lang="en-US" altLang="ja-JP" sz="2400" dirty="0"/>
              <a:t>T1</a:t>
            </a:r>
            <a:endParaRPr lang="en-US" sz="2400" dirty="0"/>
          </a:p>
        </p:txBody>
      </p:sp>
      <p:sp>
        <p:nvSpPr>
          <p:cNvPr id="13" name="テキスト ボックス 12">
            <a:extLst>
              <a:ext uri="{FF2B5EF4-FFF2-40B4-BE49-F238E27FC236}">
                <a16:creationId xmlns:a16="http://schemas.microsoft.com/office/drawing/2014/main" id="{05F6FD27-F2DC-3246-A159-0922DAFD6913}"/>
              </a:ext>
            </a:extLst>
          </p:cNvPr>
          <p:cNvSpPr txBox="1"/>
          <p:nvPr/>
        </p:nvSpPr>
        <p:spPr>
          <a:xfrm>
            <a:off x="268066" y="2367459"/>
            <a:ext cx="8361584" cy="461665"/>
          </a:xfrm>
          <a:prstGeom prst="rect">
            <a:avLst/>
          </a:prstGeom>
          <a:noFill/>
          <a:ln>
            <a:noFill/>
          </a:ln>
        </p:spPr>
        <p:txBody>
          <a:bodyPr wrap="none" rtlCol="0">
            <a:spAutoFit/>
          </a:bodyPr>
          <a:lstStyle/>
          <a:p>
            <a:r>
              <a:rPr lang="ja-JP" altLang="en-US" sz="2400">
                <a:latin typeface="Courier New" panose="02070309020205020404" pitchFamily="49" charset="0"/>
                <a:cs typeface="Courier New" panose="02070309020205020404" pitchFamily="49" charset="0"/>
              </a:rPr>
              <a:t>グローバル変数：</a:t>
            </a:r>
            <a:r>
              <a:rPr lang="en-US" altLang="ja-JP" sz="2400" dirty="0">
                <a:latin typeface="Courier New" panose="02070309020205020404" pitchFamily="49" charset="0"/>
                <a:cs typeface="Courier New" panose="02070309020205020404" pitchFamily="49" charset="0"/>
              </a:rPr>
              <a:t>want0 = 0; want1 = 0; turn = 0;</a:t>
            </a:r>
            <a:endParaRPr lang="en-US" sz="2400" dirty="0">
              <a:latin typeface="Courier New" panose="02070309020205020404" pitchFamily="49" charset="0"/>
              <a:cs typeface="Courier New" panose="02070309020205020404" pitchFamily="49" charset="0"/>
            </a:endParaRPr>
          </a:p>
        </p:txBody>
      </p:sp>
      <p:sp>
        <p:nvSpPr>
          <p:cNvPr id="14" name="スライド番号プレースホルダー 13">
            <a:extLst>
              <a:ext uri="{FF2B5EF4-FFF2-40B4-BE49-F238E27FC236}">
                <a16:creationId xmlns:a16="http://schemas.microsoft.com/office/drawing/2014/main" id="{4C09F5D3-7472-E748-8275-04BBA140EDD5}"/>
              </a:ext>
            </a:extLst>
          </p:cNvPr>
          <p:cNvSpPr>
            <a:spLocks noGrp="1"/>
          </p:cNvSpPr>
          <p:nvPr>
            <p:ph type="sldNum" sz="quarter" idx="12"/>
          </p:nvPr>
        </p:nvSpPr>
        <p:spPr/>
        <p:txBody>
          <a:bodyPr/>
          <a:lstStyle/>
          <a:p>
            <a:fld id="{1B5EABC8-8B1E-0F4D-B7D7-FD4CED23A004}" type="slidenum">
              <a:rPr lang="en-US" smtClean="0"/>
              <a:t>22</a:t>
            </a:fld>
            <a:endParaRPr lang="en-US"/>
          </a:p>
        </p:txBody>
      </p:sp>
      <p:sp>
        <p:nvSpPr>
          <p:cNvPr id="15" name="角丸四角形吹き出し 14">
            <a:extLst>
              <a:ext uri="{FF2B5EF4-FFF2-40B4-BE49-F238E27FC236}">
                <a16:creationId xmlns:a16="http://schemas.microsoft.com/office/drawing/2014/main" id="{A4C11264-27CA-9747-BFEB-3D2D9DB6EED9}"/>
              </a:ext>
            </a:extLst>
          </p:cNvPr>
          <p:cNvSpPr/>
          <p:nvPr/>
        </p:nvSpPr>
        <p:spPr>
          <a:xfrm>
            <a:off x="1544492" y="1621681"/>
            <a:ext cx="1779679" cy="628452"/>
          </a:xfrm>
          <a:prstGeom prst="wedgeRoundRectCallout">
            <a:avLst>
              <a:gd name="adj1" fmla="val 36833"/>
              <a:gd name="adj2" fmla="val 90512"/>
              <a:gd name="adj3" fmla="val 16667"/>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solidFill>
                  <a:schemeClr val="tx1"/>
                </a:solidFill>
              </a:rPr>
              <a:t>T0</a:t>
            </a:r>
            <a:r>
              <a:rPr lang="ja-JP" altLang="en-US" sz="2400">
                <a:solidFill>
                  <a:schemeClr val="tx1"/>
                </a:solidFill>
              </a:rPr>
              <a:t>のフラグ</a:t>
            </a:r>
            <a:endParaRPr lang="en-US" sz="2400" dirty="0">
              <a:solidFill>
                <a:schemeClr val="tx1"/>
              </a:solidFill>
            </a:endParaRPr>
          </a:p>
        </p:txBody>
      </p:sp>
      <p:sp>
        <p:nvSpPr>
          <p:cNvPr id="16" name="角丸四角形吹き出し 15">
            <a:extLst>
              <a:ext uri="{FF2B5EF4-FFF2-40B4-BE49-F238E27FC236}">
                <a16:creationId xmlns:a16="http://schemas.microsoft.com/office/drawing/2014/main" id="{D88324D8-7C6A-C043-88B2-5819B068C65E}"/>
              </a:ext>
            </a:extLst>
          </p:cNvPr>
          <p:cNvSpPr/>
          <p:nvPr/>
        </p:nvSpPr>
        <p:spPr>
          <a:xfrm>
            <a:off x="2825136" y="6136597"/>
            <a:ext cx="3726972" cy="628452"/>
          </a:xfrm>
          <a:prstGeom prst="wedgeRoundRectCallout">
            <a:avLst>
              <a:gd name="adj1" fmla="val -30359"/>
              <a:gd name="adj2" fmla="val -93182"/>
              <a:gd name="adj3" fmla="val 16667"/>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2400">
                <a:solidFill>
                  <a:schemeClr val="tx1"/>
                </a:solidFill>
                <a:latin typeface="Courier New" panose="02070309020205020404" pitchFamily="49" charset="0"/>
                <a:cs typeface="Courier New" panose="02070309020205020404" pitchFamily="49" charset="0"/>
              </a:rPr>
              <a:t>クリティカルセクション</a:t>
            </a:r>
            <a:endParaRPr lang="en-US" sz="2400" dirty="0">
              <a:solidFill>
                <a:schemeClr val="tx1"/>
              </a:solidFill>
            </a:endParaRPr>
          </a:p>
        </p:txBody>
      </p:sp>
      <p:sp>
        <p:nvSpPr>
          <p:cNvPr id="17" name="角丸四角形吹き出し 16">
            <a:extLst>
              <a:ext uri="{FF2B5EF4-FFF2-40B4-BE49-F238E27FC236}">
                <a16:creationId xmlns:a16="http://schemas.microsoft.com/office/drawing/2014/main" id="{7CD0621D-60AB-3C4D-9811-8D1C97A168D5}"/>
              </a:ext>
            </a:extLst>
          </p:cNvPr>
          <p:cNvSpPr/>
          <p:nvPr/>
        </p:nvSpPr>
        <p:spPr>
          <a:xfrm>
            <a:off x="2825136" y="6136597"/>
            <a:ext cx="3726972" cy="628452"/>
          </a:xfrm>
          <a:prstGeom prst="wedgeRoundRectCallout">
            <a:avLst>
              <a:gd name="adj1" fmla="val 26990"/>
              <a:gd name="adj2" fmla="val -98638"/>
              <a:gd name="adj3" fmla="val 16667"/>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2400">
                <a:solidFill>
                  <a:schemeClr val="tx1"/>
                </a:solidFill>
                <a:latin typeface="Courier New" panose="02070309020205020404" pitchFamily="49" charset="0"/>
                <a:cs typeface="Courier New" panose="02070309020205020404" pitchFamily="49" charset="0"/>
              </a:rPr>
              <a:t>クリティカルセクション</a:t>
            </a:r>
            <a:endParaRPr lang="en-US" sz="2400" dirty="0">
              <a:solidFill>
                <a:schemeClr val="tx1"/>
              </a:solidFill>
            </a:endParaRPr>
          </a:p>
        </p:txBody>
      </p:sp>
      <p:sp>
        <p:nvSpPr>
          <p:cNvPr id="18" name="角丸四角形吹き出し 17">
            <a:extLst>
              <a:ext uri="{FF2B5EF4-FFF2-40B4-BE49-F238E27FC236}">
                <a16:creationId xmlns:a16="http://schemas.microsoft.com/office/drawing/2014/main" id="{CA40E825-8772-D94B-B03B-B6F73708EE53}"/>
              </a:ext>
            </a:extLst>
          </p:cNvPr>
          <p:cNvSpPr/>
          <p:nvPr/>
        </p:nvSpPr>
        <p:spPr>
          <a:xfrm>
            <a:off x="3462490" y="1621681"/>
            <a:ext cx="1779679" cy="628452"/>
          </a:xfrm>
          <a:prstGeom prst="wedgeRoundRectCallout">
            <a:avLst>
              <a:gd name="adj1" fmla="val 42030"/>
              <a:gd name="adj2" fmla="val 86874"/>
              <a:gd name="adj3" fmla="val 16667"/>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solidFill>
                  <a:schemeClr val="tx1"/>
                </a:solidFill>
              </a:rPr>
              <a:t>T1</a:t>
            </a:r>
            <a:r>
              <a:rPr lang="ja-JP" altLang="en-US" sz="2400">
                <a:solidFill>
                  <a:schemeClr val="tx1"/>
                </a:solidFill>
              </a:rPr>
              <a:t>のフラグ</a:t>
            </a:r>
            <a:endParaRPr lang="en-US" sz="2400" dirty="0">
              <a:solidFill>
                <a:schemeClr val="tx1"/>
              </a:solidFill>
            </a:endParaRPr>
          </a:p>
        </p:txBody>
      </p:sp>
    </p:spTree>
    <p:extLst>
      <p:ext uri="{BB962C8B-B14F-4D97-AF65-F5344CB8AC3E}">
        <p14:creationId xmlns:p14="http://schemas.microsoft.com/office/powerpoint/2010/main" val="2509915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2ABBDDE-7F33-9945-804B-D14053A918F1}"/>
              </a:ext>
            </a:extLst>
          </p:cNvPr>
          <p:cNvSpPr>
            <a:spLocks noGrp="1"/>
          </p:cNvSpPr>
          <p:nvPr>
            <p:ph type="title"/>
          </p:nvPr>
        </p:nvSpPr>
        <p:spPr/>
        <p:txBody>
          <a:bodyPr/>
          <a:lstStyle/>
          <a:p>
            <a:r>
              <a:rPr lang="ja-JP" altLang="en-US"/>
              <a:t>デモ</a:t>
            </a:r>
            <a:endParaRPr lang="en-US" dirty="0"/>
          </a:p>
        </p:txBody>
      </p:sp>
      <p:sp>
        <p:nvSpPr>
          <p:cNvPr id="3" name="コンテンツ プレースホルダー 2">
            <a:extLst>
              <a:ext uri="{FF2B5EF4-FFF2-40B4-BE49-F238E27FC236}">
                <a16:creationId xmlns:a16="http://schemas.microsoft.com/office/drawing/2014/main" id="{28F92260-C002-F340-8F94-AEB66FF4F944}"/>
              </a:ext>
            </a:extLst>
          </p:cNvPr>
          <p:cNvSpPr>
            <a:spLocks noGrp="1"/>
          </p:cNvSpPr>
          <p:nvPr>
            <p:ph idx="1"/>
          </p:nvPr>
        </p:nvSpPr>
        <p:spPr/>
        <p:txBody>
          <a:bodyPr/>
          <a:lstStyle/>
          <a:p>
            <a:pPr marL="0" indent="0">
              <a:buNone/>
            </a:pPr>
            <a:r>
              <a:rPr lang="ja-JP" altLang="en-US"/>
              <a:t>ピーターソンによる排他制御プログラム</a:t>
            </a:r>
            <a:endParaRPr lang="en-US" dirty="0"/>
          </a:p>
        </p:txBody>
      </p:sp>
      <p:sp>
        <p:nvSpPr>
          <p:cNvPr id="9" name="テキスト ボックス 8">
            <a:extLst>
              <a:ext uri="{FF2B5EF4-FFF2-40B4-BE49-F238E27FC236}">
                <a16:creationId xmlns:a16="http://schemas.microsoft.com/office/drawing/2014/main" id="{56242F49-73FB-734A-B67F-21DAB1EA50A1}"/>
              </a:ext>
            </a:extLst>
          </p:cNvPr>
          <p:cNvSpPr txBox="1"/>
          <p:nvPr/>
        </p:nvSpPr>
        <p:spPr>
          <a:xfrm>
            <a:off x="268066" y="3277756"/>
            <a:ext cx="4240263" cy="3416320"/>
          </a:xfrm>
          <a:prstGeom prst="rect">
            <a:avLst/>
          </a:prstGeom>
          <a:noFill/>
          <a:ln>
            <a:solidFill>
              <a:schemeClr val="accent1"/>
            </a:solidFill>
          </a:ln>
        </p:spPr>
        <p:txBody>
          <a:bodyPr wrap="none" rtlCol="0">
            <a:spAutoFit/>
          </a:bodyPr>
          <a:lstStyle/>
          <a:p>
            <a:r>
              <a:rPr lang="en-US" sz="2400" dirty="0">
                <a:latin typeface="Courier New" panose="02070309020205020404" pitchFamily="49" charset="0"/>
                <a:cs typeface="Courier New" panose="02070309020205020404" pitchFamily="49" charset="0"/>
              </a:rPr>
              <a:t>want0 = 1;</a:t>
            </a:r>
          </a:p>
          <a:p>
            <a:r>
              <a:rPr lang="en-US" sz="2400" dirty="0">
                <a:latin typeface="Courier New" panose="02070309020205020404" pitchFamily="49" charset="0"/>
                <a:cs typeface="Courier New" panose="02070309020205020404" pitchFamily="49" charset="0"/>
              </a:rPr>
              <a:t>turn = 1;</a:t>
            </a:r>
          </a:p>
          <a:p>
            <a:r>
              <a:rPr lang="en-US" sz="2400" dirty="0">
                <a:latin typeface="Courier New" panose="02070309020205020404" pitchFamily="49" charset="0"/>
                <a:cs typeface="Courier New" panose="02070309020205020404" pitchFamily="49" charset="0"/>
              </a:rPr>
              <a:t>while(true)</a:t>
            </a:r>
          </a:p>
          <a:p>
            <a:r>
              <a:rPr lang="en-US" sz="2400" dirty="0">
                <a:latin typeface="Courier New" panose="02070309020205020404" pitchFamily="49" charset="0"/>
                <a:cs typeface="Courier New" panose="02070309020205020404" pitchFamily="49" charset="0"/>
              </a:rPr>
              <a:t>  if(turn == 0 ||</a:t>
            </a:r>
          </a:p>
          <a:p>
            <a:r>
              <a:rPr lang="en-US" sz="2400" dirty="0">
                <a:latin typeface="Courier New" panose="02070309020205020404" pitchFamily="49" charset="0"/>
                <a:cs typeface="Courier New" panose="02070309020205020404" pitchFamily="49" charset="0"/>
              </a:rPr>
              <a:t>     want1 == 0)</a:t>
            </a:r>
          </a:p>
          <a:p>
            <a:r>
              <a:rPr lang="en-US" sz="2400" dirty="0">
                <a:latin typeface="Courier New" panose="02070309020205020404" pitchFamily="49" charset="0"/>
                <a:cs typeface="Courier New" panose="02070309020205020404" pitchFamily="49" charset="0"/>
              </a:rPr>
              <a:t>    break;</a:t>
            </a:r>
          </a:p>
          <a:p>
            <a:r>
              <a:rPr lang="en-US" sz="2400" dirty="0">
                <a:latin typeface="Courier New" panose="02070309020205020404" pitchFamily="49" charset="0"/>
                <a:cs typeface="Courier New" panose="02070309020205020404" pitchFamily="49" charset="0"/>
              </a:rPr>
              <a:t>/* Critical Section */</a:t>
            </a:r>
          </a:p>
          <a:p>
            <a:r>
              <a:rPr lang="en-US" sz="2400" dirty="0">
                <a:latin typeface="Courier New" panose="02070309020205020404" pitchFamily="49" charset="0"/>
                <a:cs typeface="Courier New" panose="02070309020205020404" pitchFamily="49" charset="0"/>
              </a:rPr>
              <a:t>want0 = 0;</a:t>
            </a:r>
          </a:p>
          <a:p>
            <a:r>
              <a:rPr lang="en-US" sz="2400" dirty="0">
                <a:latin typeface="Courier New" panose="02070309020205020404" pitchFamily="49" charset="0"/>
                <a:cs typeface="Courier New" panose="02070309020205020404" pitchFamily="49" charset="0"/>
              </a:rPr>
              <a:t>return 0; </a:t>
            </a:r>
          </a:p>
        </p:txBody>
      </p:sp>
      <p:sp>
        <p:nvSpPr>
          <p:cNvPr id="10" name="テキスト ボックス 9">
            <a:extLst>
              <a:ext uri="{FF2B5EF4-FFF2-40B4-BE49-F238E27FC236}">
                <a16:creationId xmlns:a16="http://schemas.microsoft.com/office/drawing/2014/main" id="{E3A8F224-BD92-6D4C-B804-4EC0FC3C222E}"/>
              </a:ext>
            </a:extLst>
          </p:cNvPr>
          <p:cNvSpPr txBox="1"/>
          <p:nvPr/>
        </p:nvSpPr>
        <p:spPr>
          <a:xfrm>
            <a:off x="4635673" y="3277756"/>
            <a:ext cx="4240263" cy="3416320"/>
          </a:xfrm>
          <a:prstGeom prst="rect">
            <a:avLst/>
          </a:prstGeom>
          <a:noFill/>
          <a:ln>
            <a:solidFill>
              <a:schemeClr val="accent1"/>
            </a:solidFill>
          </a:ln>
        </p:spPr>
        <p:txBody>
          <a:bodyPr wrap="none" rtlCol="0">
            <a:spAutoFit/>
          </a:bodyPr>
          <a:lstStyle/>
          <a:p>
            <a:r>
              <a:rPr lang="en-US" sz="2400" dirty="0">
                <a:latin typeface="Courier New" panose="02070309020205020404" pitchFamily="49" charset="0"/>
                <a:cs typeface="Courier New" panose="02070309020205020404" pitchFamily="49" charset="0"/>
              </a:rPr>
              <a:t>want1 = 1;</a:t>
            </a:r>
          </a:p>
          <a:p>
            <a:r>
              <a:rPr lang="en-US" sz="2400" dirty="0">
                <a:latin typeface="Courier New" panose="02070309020205020404" pitchFamily="49" charset="0"/>
                <a:cs typeface="Courier New" panose="02070309020205020404" pitchFamily="49" charset="0"/>
              </a:rPr>
              <a:t>turn = 0;</a:t>
            </a:r>
          </a:p>
          <a:p>
            <a:r>
              <a:rPr lang="en-US" sz="2400" dirty="0">
                <a:latin typeface="Courier New" panose="02070309020205020404" pitchFamily="49" charset="0"/>
                <a:cs typeface="Courier New" panose="02070309020205020404" pitchFamily="49" charset="0"/>
              </a:rPr>
              <a:t>while(true)</a:t>
            </a:r>
          </a:p>
          <a:p>
            <a:r>
              <a:rPr lang="en-US" sz="2400" dirty="0">
                <a:latin typeface="Courier New" panose="02070309020205020404" pitchFamily="49" charset="0"/>
                <a:cs typeface="Courier New" panose="02070309020205020404" pitchFamily="49" charset="0"/>
              </a:rPr>
              <a:t>  if(turn == 1 ||</a:t>
            </a:r>
          </a:p>
          <a:p>
            <a:r>
              <a:rPr lang="en-US" sz="2400" dirty="0">
                <a:latin typeface="Courier New" panose="02070309020205020404" pitchFamily="49" charset="0"/>
                <a:cs typeface="Courier New" panose="02070309020205020404" pitchFamily="49" charset="0"/>
              </a:rPr>
              <a:t>     want0 == 0)</a:t>
            </a:r>
          </a:p>
          <a:p>
            <a:r>
              <a:rPr lang="en-US" sz="2400" dirty="0">
                <a:latin typeface="Courier New" panose="02070309020205020404" pitchFamily="49" charset="0"/>
                <a:cs typeface="Courier New" panose="02070309020205020404" pitchFamily="49" charset="0"/>
              </a:rPr>
              <a:t>    break;</a:t>
            </a:r>
          </a:p>
          <a:p>
            <a:r>
              <a:rPr lang="en-US" sz="2400" dirty="0">
                <a:latin typeface="Courier New" panose="02070309020205020404" pitchFamily="49" charset="0"/>
                <a:cs typeface="Courier New" panose="02070309020205020404" pitchFamily="49" charset="0"/>
              </a:rPr>
              <a:t>/* Critical Section */</a:t>
            </a:r>
          </a:p>
          <a:p>
            <a:r>
              <a:rPr lang="en-US" sz="2400" dirty="0">
                <a:latin typeface="Courier New" panose="02070309020205020404" pitchFamily="49" charset="0"/>
                <a:cs typeface="Courier New" panose="02070309020205020404" pitchFamily="49" charset="0"/>
              </a:rPr>
              <a:t>want1 = 0;</a:t>
            </a:r>
          </a:p>
          <a:p>
            <a:r>
              <a:rPr lang="en-US" sz="2400" dirty="0">
                <a:latin typeface="Courier New" panose="02070309020205020404" pitchFamily="49" charset="0"/>
                <a:cs typeface="Courier New" panose="02070309020205020404" pitchFamily="49" charset="0"/>
              </a:rPr>
              <a:t>return 0; </a:t>
            </a:r>
          </a:p>
        </p:txBody>
      </p:sp>
      <p:sp>
        <p:nvSpPr>
          <p:cNvPr id="11" name="テキスト ボックス 10">
            <a:extLst>
              <a:ext uri="{FF2B5EF4-FFF2-40B4-BE49-F238E27FC236}">
                <a16:creationId xmlns:a16="http://schemas.microsoft.com/office/drawing/2014/main" id="{E7949A8E-5C02-EE49-A3A1-F17AB51D78C9}"/>
              </a:ext>
            </a:extLst>
          </p:cNvPr>
          <p:cNvSpPr txBox="1"/>
          <p:nvPr/>
        </p:nvSpPr>
        <p:spPr>
          <a:xfrm>
            <a:off x="1527223" y="2842157"/>
            <a:ext cx="1721946" cy="461665"/>
          </a:xfrm>
          <a:prstGeom prst="rect">
            <a:avLst/>
          </a:prstGeom>
          <a:noFill/>
        </p:spPr>
        <p:txBody>
          <a:bodyPr wrap="none" rtlCol="0">
            <a:spAutoFit/>
          </a:bodyPr>
          <a:lstStyle/>
          <a:p>
            <a:r>
              <a:rPr lang="ja-JP" altLang="en-US" sz="2400"/>
              <a:t>スレッド</a:t>
            </a:r>
            <a:r>
              <a:rPr lang="en-US" altLang="ja-JP" sz="2400" dirty="0"/>
              <a:t>T0</a:t>
            </a:r>
            <a:endParaRPr lang="en-US" sz="2400" dirty="0"/>
          </a:p>
        </p:txBody>
      </p:sp>
      <p:sp>
        <p:nvSpPr>
          <p:cNvPr id="12" name="テキスト ボックス 11">
            <a:extLst>
              <a:ext uri="{FF2B5EF4-FFF2-40B4-BE49-F238E27FC236}">
                <a16:creationId xmlns:a16="http://schemas.microsoft.com/office/drawing/2014/main" id="{B2750880-E886-6147-80E9-A2214A139812}"/>
              </a:ext>
            </a:extLst>
          </p:cNvPr>
          <p:cNvSpPr txBox="1"/>
          <p:nvPr/>
        </p:nvSpPr>
        <p:spPr>
          <a:xfrm>
            <a:off x="5894831" y="2842157"/>
            <a:ext cx="1721946" cy="461665"/>
          </a:xfrm>
          <a:prstGeom prst="rect">
            <a:avLst/>
          </a:prstGeom>
          <a:noFill/>
        </p:spPr>
        <p:txBody>
          <a:bodyPr wrap="none" rtlCol="0">
            <a:spAutoFit/>
          </a:bodyPr>
          <a:lstStyle/>
          <a:p>
            <a:r>
              <a:rPr lang="ja-JP" altLang="en-US" sz="2400"/>
              <a:t>スレッド</a:t>
            </a:r>
            <a:r>
              <a:rPr lang="en-US" altLang="ja-JP" sz="2400" dirty="0"/>
              <a:t>T1</a:t>
            </a:r>
            <a:endParaRPr lang="en-US" sz="2400" dirty="0"/>
          </a:p>
        </p:txBody>
      </p:sp>
      <p:sp>
        <p:nvSpPr>
          <p:cNvPr id="13" name="テキスト ボックス 12">
            <a:extLst>
              <a:ext uri="{FF2B5EF4-FFF2-40B4-BE49-F238E27FC236}">
                <a16:creationId xmlns:a16="http://schemas.microsoft.com/office/drawing/2014/main" id="{05F6FD27-F2DC-3246-A159-0922DAFD6913}"/>
              </a:ext>
            </a:extLst>
          </p:cNvPr>
          <p:cNvSpPr txBox="1"/>
          <p:nvPr/>
        </p:nvSpPr>
        <p:spPr>
          <a:xfrm>
            <a:off x="268066" y="2367459"/>
            <a:ext cx="8361584" cy="461665"/>
          </a:xfrm>
          <a:prstGeom prst="rect">
            <a:avLst/>
          </a:prstGeom>
          <a:noFill/>
          <a:ln>
            <a:noFill/>
          </a:ln>
        </p:spPr>
        <p:txBody>
          <a:bodyPr wrap="none" rtlCol="0">
            <a:spAutoFit/>
          </a:bodyPr>
          <a:lstStyle/>
          <a:p>
            <a:r>
              <a:rPr lang="ja-JP" altLang="en-US" sz="2400">
                <a:latin typeface="Courier New" panose="02070309020205020404" pitchFamily="49" charset="0"/>
                <a:cs typeface="Courier New" panose="02070309020205020404" pitchFamily="49" charset="0"/>
              </a:rPr>
              <a:t>グローバル変数：</a:t>
            </a:r>
            <a:r>
              <a:rPr lang="en-US" altLang="ja-JP" sz="2400" dirty="0">
                <a:latin typeface="Courier New" panose="02070309020205020404" pitchFamily="49" charset="0"/>
                <a:cs typeface="Courier New" panose="02070309020205020404" pitchFamily="49" charset="0"/>
              </a:rPr>
              <a:t>want0 = 0; want1 = 0; turn = 0;</a:t>
            </a:r>
            <a:endParaRPr lang="en-US" sz="2400" dirty="0">
              <a:latin typeface="Courier New" panose="02070309020205020404" pitchFamily="49" charset="0"/>
              <a:cs typeface="Courier New" panose="02070309020205020404" pitchFamily="49" charset="0"/>
            </a:endParaRPr>
          </a:p>
        </p:txBody>
      </p:sp>
      <p:sp>
        <p:nvSpPr>
          <p:cNvPr id="14" name="スライド番号プレースホルダー 13">
            <a:extLst>
              <a:ext uri="{FF2B5EF4-FFF2-40B4-BE49-F238E27FC236}">
                <a16:creationId xmlns:a16="http://schemas.microsoft.com/office/drawing/2014/main" id="{4C09F5D3-7472-E748-8275-04BBA140EDD5}"/>
              </a:ext>
            </a:extLst>
          </p:cNvPr>
          <p:cNvSpPr>
            <a:spLocks noGrp="1"/>
          </p:cNvSpPr>
          <p:nvPr>
            <p:ph type="sldNum" sz="quarter" idx="12"/>
          </p:nvPr>
        </p:nvSpPr>
        <p:spPr/>
        <p:txBody>
          <a:bodyPr/>
          <a:lstStyle/>
          <a:p>
            <a:fld id="{1B5EABC8-8B1E-0F4D-B7D7-FD4CED23A004}" type="slidenum">
              <a:rPr lang="en-US" smtClean="0"/>
              <a:t>23</a:t>
            </a:fld>
            <a:endParaRPr lang="en-US"/>
          </a:p>
        </p:txBody>
      </p:sp>
      <p:sp>
        <p:nvSpPr>
          <p:cNvPr id="15" name="角丸四角形吹き出し 14">
            <a:extLst>
              <a:ext uri="{FF2B5EF4-FFF2-40B4-BE49-F238E27FC236}">
                <a16:creationId xmlns:a16="http://schemas.microsoft.com/office/drawing/2014/main" id="{A4C11264-27CA-9747-BFEB-3D2D9DB6EED9}"/>
              </a:ext>
            </a:extLst>
          </p:cNvPr>
          <p:cNvSpPr/>
          <p:nvPr/>
        </p:nvSpPr>
        <p:spPr>
          <a:xfrm>
            <a:off x="1544492" y="1621681"/>
            <a:ext cx="1779679" cy="628452"/>
          </a:xfrm>
          <a:prstGeom prst="wedgeRoundRectCallout">
            <a:avLst>
              <a:gd name="adj1" fmla="val 36833"/>
              <a:gd name="adj2" fmla="val 90512"/>
              <a:gd name="adj3" fmla="val 16667"/>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solidFill>
                  <a:schemeClr val="tx1"/>
                </a:solidFill>
              </a:rPr>
              <a:t>T0</a:t>
            </a:r>
            <a:r>
              <a:rPr lang="ja-JP" altLang="en-US" sz="2400">
                <a:solidFill>
                  <a:schemeClr val="tx1"/>
                </a:solidFill>
              </a:rPr>
              <a:t>のフラグ</a:t>
            </a:r>
            <a:endParaRPr lang="en-US" sz="2400" dirty="0">
              <a:solidFill>
                <a:schemeClr val="tx1"/>
              </a:solidFill>
            </a:endParaRPr>
          </a:p>
        </p:txBody>
      </p:sp>
      <p:sp>
        <p:nvSpPr>
          <p:cNvPr id="16" name="角丸四角形吹き出し 15">
            <a:extLst>
              <a:ext uri="{FF2B5EF4-FFF2-40B4-BE49-F238E27FC236}">
                <a16:creationId xmlns:a16="http://schemas.microsoft.com/office/drawing/2014/main" id="{D88324D8-7C6A-C043-88B2-5819B068C65E}"/>
              </a:ext>
            </a:extLst>
          </p:cNvPr>
          <p:cNvSpPr/>
          <p:nvPr/>
        </p:nvSpPr>
        <p:spPr>
          <a:xfrm>
            <a:off x="2825136" y="6136597"/>
            <a:ext cx="3726972" cy="628452"/>
          </a:xfrm>
          <a:prstGeom prst="wedgeRoundRectCallout">
            <a:avLst>
              <a:gd name="adj1" fmla="val -30359"/>
              <a:gd name="adj2" fmla="val -93182"/>
              <a:gd name="adj3" fmla="val 16667"/>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2400">
                <a:solidFill>
                  <a:schemeClr val="tx1"/>
                </a:solidFill>
                <a:latin typeface="Courier New" panose="02070309020205020404" pitchFamily="49" charset="0"/>
                <a:cs typeface="Courier New" panose="02070309020205020404" pitchFamily="49" charset="0"/>
              </a:rPr>
              <a:t>クリティカルセクション</a:t>
            </a:r>
            <a:endParaRPr lang="en-US" sz="2400" dirty="0">
              <a:solidFill>
                <a:schemeClr val="tx1"/>
              </a:solidFill>
            </a:endParaRPr>
          </a:p>
        </p:txBody>
      </p:sp>
      <p:sp>
        <p:nvSpPr>
          <p:cNvPr id="17" name="角丸四角形吹き出し 16">
            <a:extLst>
              <a:ext uri="{FF2B5EF4-FFF2-40B4-BE49-F238E27FC236}">
                <a16:creationId xmlns:a16="http://schemas.microsoft.com/office/drawing/2014/main" id="{7CD0621D-60AB-3C4D-9811-8D1C97A168D5}"/>
              </a:ext>
            </a:extLst>
          </p:cNvPr>
          <p:cNvSpPr/>
          <p:nvPr/>
        </p:nvSpPr>
        <p:spPr>
          <a:xfrm>
            <a:off x="2825136" y="6136597"/>
            <a:ext cx="3726972" cy="628452"/>
          </a:xfrm>
          <a:prstGeom prst="wedgeRoundRectCallout">
            <a:avLst>
              <a:gd name="adj1" fmla="val 26990"/>
              <a:gd name="adj2" fmla="val -98638"/>
              <a:gd name="adj3" fmla="val 16667"/>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2400">
                <a:solidFill>
                  <a:schemeClr val="tx1"/>
                </a:solidFill>
                <a:latin typeface="Courier New" panose="02070309020205020404" pitchFamily="49" charset="0"/>
                <a:cs typeface="Courier New" panose="02070309020205020404" pitchFamily="49" charset="0"/>
              </a:rPr>
              <a:t>クリティカルセクション</a:t>
            </a:r>
            <a:endParaRPr lang="en-US" sz="2400" dirty="0">
              <a:solidFill>
                <a:schemeClr val="tx1"/>
              </a:solidFill>
            </a:endParaRPr>
          </a:p>
        </p:txBody>
      </p:sp>
      <p:sp>
        <p:nvSpPr>
          <p:cNvPr id="18" name="角丸四角形吹き出し 17">
            <a:extLst>
              <a:ext uri="{FF2B5EF4-FFF2-40B4-BE49-F238E27FC236}">
                <a16:creationId xmlns:a16="http://schemas.microsoft.com/office/drawing/2014/main" id="{CA40E825-8772-D94B-B03B-B6F73708EE53}"/>
              </a:ext>
            </a:extLst>
          </p:cNvPr>
          <p:cNvSpPr/>
          <p:nvPr/>
        </p:nvSpPr>
        <p:spPr>
          <a:xfrm>
            <a:off x="3462490" y="1621681"/>
            <a:ext cx="1779679" cy="628452"/>
          </a:xfrm>
          <a:prstGeom prst="wedgeRoundRectCallout">
            <a:avLst>
              <a:gd name="adj1" fmla="val 42030"/>
              <a:gd name="adj2" fmla="val 86874"/>
              <a:gd name="adj3" fmla="val 16667"/>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solidFill>
                  <a:schemeClr val="tx1"/>
                </a:solidFill>
              </a:rPr>
              <a:t>T1</a:t>
            </a:r>
            <a:r>
              <a:rPr lang="ja-JP" altLang="en-US" sz="2400">
                <a:solidFill>
                  <a:schemeClr val="tx1"/>
                </a:solidFill>
              </a:rPr>
              <a:t>のフラグ</a:t>
            </a:r>
            <a:endParaRPr lang="en-US" sz="2400" dirty="0">
              <a:solidFill>
                <a:schemeClr val="tx1"/>
              </a:solidFill>
            </a:endParaRPr>
          </a:p>
        </p:txBody>
      </p:sp>
      <p:sp>
        <p:nvSpPr>
          <p:cNvPr id="19" name="角丸四角形吹き出し 18">
            <a:extLst>
              <a:ext uri="{FF2B5EF4-FFF2-40B4-BE49-F238E27FC236}">
                <a16:creationId xmlns:a16="http://schemas.microsoft.com/office/drawing/2014/main" id="{6F808953-E400-2F4B-9914-6FB6344D3D23}"/>
              </a:ext>
            </a:extLst>
          </p:cNvPr>
          <p:cNvSpPr/>
          <p:nvPr/>
        </p:nvSpPr>
        <p:spPr>
          <a:xfrm>
            <a:off x="5380489" y="1621681"/>
            <a:ext cx="3626359" cy="628452"/>
          </a:xfrm>
          <a:prstGeom prst="wedgeRoundRectCallout">
            <a:avLst>
              <a:gd name="adj1" fmla="val 27017"/>
              <a:gd name="adj2" fmla="val 79599"/>
              <a:gd name="adj3" fmla="val 16667"/>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2400">
                <a:solidFill>
                  <a:schemeClr val="tx1"/>
                </a:solidFill>
              </a:rPr>
              <a:t>優先的に入れるスレッド</a:t>
            </a:r>
            <a:endParaRPr lang="en-US" altLang="ja-JP" sz="2400" dirty="0">
              <a:solidFill>
                <a:schemeClr val="tx1"/>
              </a:solidFill>
            </a:endParaRPr>
          </a:p>
        </p:txBody>
      </p:sp>
    </p:spTree>
    <p:extLst>
      <p:ext uri="{BB962C8B-B14F-4D97-AF65-F5344CB8AC3E}">
        <p14:creationId xmlns:p14="http://schemas.microsoft.com/office/powerpoint/2010/main" val="31856472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778DBE5-E6FC-074B-9ADC-F08B6E781693}"/>
              </a:ext>
            </a:extLst>
          </p:cNvPr>
          <p:cNvSpPr>
            <a:spLocks noGrp="1"/>
          </p:cNvSpPr>
          <p:nvPr>
            <p:ph type="title"/>
          </p:nvPr>
        </p:nvSpPr>
        <p:spPr>
          <a:xfrm>
            <a:off x="628650" y="365126"/>
            <a:ext cx="8316568" cy="1325563"/>
          </a:xfrm>
        </p:spPr>
        <p:txBody>
          <a:bodyPr/>
          <a:lstStyle/>
          <a:p>
            <a:r>
              <a:rPr lang="en-US" altLang="ja-JP" dirty="0">
                <a:latin typeface="Courier New" panose="02070309020205020404" pitchFamily="49" charset="0"/>
                <a:cs typeface="Courier New" panose="02070309020205020404" pitchFamily="49" charset="0"/>
              </a:rPr>
              <a:t>WRITE</a:t>
            </a:r>
            <a:r>
              <a:rPr lang="ja-JP" altLang="en-US">
                <a:latin typeface="Courier New" panose="02070309020205020404" pitchFamily="49" charset="0"/>
                <a:cs typeface="Courier New" panose="02070309020205020404" pitchFamily="49" charset="0"/>
              </a:rPr>
              <a:t>の反例</a:t>
            </a:r>
            <a:endParaRPr lang="en-US" dirty="0">
              <a:latin typeface="Courier New" panose="02070309020205020404" pitchFamily="49" charset="0"/>
              <a:cs typeface="Courier New" panose="02070309020205020404" pitchFamily="49" charset="0"/>
            </a:endParaRPr>
          </a:p>
        </p:txBody>
      </p:sp>
      <p:sp>
        <p:nvSpPr>
          <p:cNvPr id="5" name="テキスト ボックス 4">
            <a:extLst>
              <a:ext uri="{FF2B5EF4-FFF2-40B4-BE49-F238E27FC236}">
                <a16:creationId xmlns:a16="http://schemas.microsoft.com/office/drawing/2014/main" id="{7C305581-E98C-214A-BE05-D5F54696BD53}"/>
              </a:ext>
            </a:extLst>
          </p:cNvPr>
          <p:cNvSpPr txBox="1"/>
          <p:nvPr/>
        </p:nvSpPr>
        <p:spPr>
          <a:xfrm>
            <a:off x="2242552" y="2355132"/>
            <a:ext cx="6702666" cy="3046988"/>
          </a:xfrm>
          <a:prstGeom prst="rect">
            <a:avLst/>
          </a:prstGeom>
          <a:noFill/>
          <a:ln>
            <a:solidFill>
              <a:schemeClr val="accent1"/>
            </a:solidFill>
          </a:ln>
        </p:spPr>
        <p:txBody>
          <a:bodyPr wrap="square" rtlCol="0">
            <a:spAutoFit/>
          </a:bodyPr>
          <a:lstStyle/>
          <a:p>
            <a:r>
              <a:rPr lang="en-US" sz="2400" dirty="0">
                <a:latin typeface="Courier New" panose="02070309020205020404" pitchFamily="49" charset="0"/>
                <a:cs typeface="Courier New" panose="02070309020205020404" pitchFamily="49" charset="0"/>
              </a:rPr>
              <a:t>12:[((len(queue[((_pid*2)+</a:t>
            </a:r>
            <a:r>
              <a:rPr lang="en-US" sz="2400" dirty="0">
                <a:solidFill>
                  <a:schemeClr val="accent2"/>
                </a:solidFill>
                <a:latin typeface="Courier New" panose="02070309020205020404" pitchFamily="49" charset="0"/>
                <a:cs typeface="Courier New" panose="02070309020205020404" pitchFamily="49" charset="0"/>
              </a:rPr>
              <a:t>0</a:t>
            </a:r>
            <a:r>
              <a:rPr lang="en-US" sz="2400" dirty="0">
                <a:latin typeface="Courier New" panose="02070309020205020404" pitchFamily="49" charset="0"/>
                <a:cs typeface="Courier New" panose="02070309020205020404" pitchFamily="49" charset="0"/>
              </a:rPr>
              <a:t>)])&lt;2))]</a:t>
            </a:r>
          </a:p>
          <a:p>
            <a:r>
              <a:rPr lang="en-US" sz="2400" dirty="0">
                <a:latin typeface="Courier New" panose="02070309020205020404" pitchFamily="49" charset="0"/>
                <a:cs typeface="Courier New" panose="02070309020205020404" pitchFamily="49" charset="0"/>
              </a:rPr>
              <a:t>12:[temp = </a:t>
            </a:r>
            <a:r>
              <a:rPr lang="en-US" sz="2400" dirty="0">
                <a:solidFill>
                  <a:schemeClr val="accent5"/>
                </a:solidFill>
                <a:latin typeface="Courier New" panose="02070309020205020404" pitchFamily="49" charset="0"/>
                <a:cs typeface="Courier New" panose="02070309020205020404" pitchFamily="49" charset="0"/>
              </a:rPr>
              <a:t>1</a:t>
            </a:r>
            <a:r>
              <a:rPr lang="en-US" sz="2400" dirty="0">
                <a:latin typeface="Courier New" panose="02070309020205020404" pitchFamily="49" charset="0"/>
                <a:cs typeface="Courier New" panose="02070309020205020404" pitchFamily="49" charset="0"/>
              </a:rPr>
              <a:t>]</a:t>
            </a:r>
          </a:p>
          <a:p>
            <a:r>
              <a:rPr lang="en-US" sz="2400" dirty="0">
                <a:latin typeface="Courier New" panose="02070309020205020404" pitchFamily="49" charset="0"/>
                <a:cs typeface="Courier New" panose="02070309020205020404" pitchFamily="49" charset="0"/>
              </a:rPr>
              <a:t>13:[queue[((_pid*2)+</a:t>
            </a:r>
            <a:r>
              <a:rPr lang="en-US" sz="2400" dirty="0">
                <a:solidFill>
                  <a:schemeClr val="accent2"/>
                </a:solidFill>
                <a:latin typeface="Courier New" panose="02070309020205020404" pitchFamily="49" charset="0"/>
                <a:cs typeface="Courier New" panose="02070309020205020404" pitchFamily="49" charset="0"/>
              </a:rPr>
              <a:t>0</a:t>
            </a:r>
            <a:r>
              <a:rPr lang="en-US" sz="2400" dirty="0">
                <a:latin typeface="Courier New" panose="02070309020205020404" pitchFamily="49" charset="0"/>
                <a:cs typeface="Courier New" panose="02070309020205020404" pitchFamily="49" charset="0"/>
              </a:rPr>
              <a:t>)]!temp]</a:t>
            </a:r>
          </a:p>
          <a:p>
            <a:r>
              <a:rPr lang="en-US" sz="2400" dirty="0">
                <a:latin typeface="Courier New" panose="02070309020205020404" pitchFamily="49" charset="0"/>
                <a:cs typeface="Courier New" panose="02070309020205020404" pitchFamily="49" charset="0"/>
              </a:rPr>
              <a:t>13:[buffer[((_pid*2)+</a:t>
            </a:r>
            <a:r>
              <a:rPr lang="en-US" sz="2400" dirty="0">
                <a:solidFill>
                  <a:schemeClr val="accent2"/>
                </a:solidFill>
                <a:latin typeface="Courier New" panose="02070309020205020404" pitchFamily="49" charset="0"/>
                <a:cs typeface="Courier New" panose="02070309020205020404" pitchFamily="49" charset="0"/>
              </a:rPr>
              <a:t>0</a:t>
            </a:r>
            <a:r>
              <a:rPr lang="en-US" sz="2400" dirty="0">
                <a:latin typeface="Courier New" panose="02070309020205020404" pitchFamily="49" charset="0"/>
                <a:cs typeface="Courier New" panose="02070309020205020404" pitchFamily="49" charset="0"/>
              </a:rPr>
              <a:t>)] = temp]</a:t>
            </a:r>
          </a:p>
          <a:p>
            <a:r>
              <a:rPr lang="en-US" sz="2400" dirty="0">
                <a:latin typeface="Courier New" panose="02070309020205020404" pitchFamily="49" charset="0"/>
                <a:cs typeface="Courier New" panose="02070309020205020404" pitchFamily="49" charset="0"/>
              </a:rPr>
              <a:t>13:[gcounter = (gcounter+1)]</a:t>
            </a:r>
          </a:p>
          <a:p>
            <a:r>
              <a:rPr lang="en-US" sz="2400" dirty="0">
                <a:latin typeface="Courier New" panose="02070309020205020404" pitchFamily="49" charset="0"/>
                <a:cs typeface="Courier New" panose="02070309020205020404" pitchFamily="49" charset="0"/>
              </a:rPr>
              <a:t>13:[lcounter[((_pid*2)+</a:t>
            </a:r>
            <a:r>
              <a:rPr lang="en-US" sz="2400" dirty="0">
                <a:solidFill>
                  <a:schemeClr val="accent2"/>
                </a:solidFill>
                <a:latin typeface="Courier New" panose="02070309020205020404" pitchFamily="49" charset="0"/>
                <a:cs typeface="Courier New" panose="02070309020205020404" pitchFamily="49" charset="0"/>
              </a:rPr>
              <a:t>0</a:t>
            </a:r>
            <a:r>
              <a:rPr lang="en-US" sz="2400" dirty="0">
                <a:latin typeface="Courier New" panose="02070309020205020404" pitchFamily="49" charset="0"/>
                <a:cs typeface="Courier New" panose="02070309020205020404" pitchFamily="49" charset="0"/>
              </a:rPr>
              <a:t>)] =</a:t>
            </a:r>
          </a:p>
          <a:p>
            <a:r>
              <a:rPr lang="en-US" sz="2400" dirty="0">
                <a:latin typeface="Courier New" panose="02070309020205020404" pitchFamily="49" charset="0"/>
                <a:cs typeface="Courier New" panose="02070309020205020404" pitchFamily="49" charset="0"/>
              </a:rPr>
              <a:t>   (lcounter[((_pid*2)+</a:t>
            </a:r>
            <a:r>
              <a:rPr lang="en-US" sz="2400" dirty="0">
                <a:solidFill>
                  <a:schemeClr val="accent2"/>
                </a:solidFill>
                <a:latin typeface="Courier New" panose="02070309020205020404" pitchFamily="49" charset="0"/>
                <a:cs typeface="Courier New" panose="02070309020205020404" pitchFamily="49" charset="0"/>
              </a:rPr>
              <a:t>0</a:t>
            </a:r>
            <a:r>
              <a:rPr lang="en-US" sz="2400" dirty="0">
                <a:latin typeface="Courier New" panose="02070309020205020404" pitchFamily="49" charset="0"/>
                <a:cs typeface="Courier New" panose="02070309020205020404" pitchFamily="49" charset="0"/>
              </a:rPr>
              <a:t>)]+1)]</a:t>
            </a:r>
          </a:p>
          <a:p>
            <a:r>
              <a:rPr lang="en-US" sz="2400" dirty="0">
                <a:latin typeface="Courier New" panose="02070309020205020404" pitchFamily="49" charset="0"/>
                <a:cs typeface="Courier New" panose="02070309020205020404" pitchFamily="49" charset="0"/>
              </a:rPr>
              <a:t>13:[temp = 0]</a:t>
            </a:r>
          </a:p>
        </p:txBody>
      </p:sp>
      <p:sp>
        <p:nvSpPr>
          <p:cNvPr id="11" name="テキスト ボックス 10">
            <a:extLst>
              <a:ext uri="{FF2B5EF4-FFF2-40B4-BE49-F238E27FC236}">
                <a16:creationId xmlns:a16="http://schemas.microsoft.com/office/drawing/2014/main" id="{6582CDDF-9D48-9143-910B-BAED8A3397A7}"/>
              </a:ext>
            </a:extLst>
          </p:cNvPr>
          <p:cNvSpPr txBox="1"/>
          <p:nvPr/>
        </p:nvSpPr>
        <p:spPr>
          <a:xfrm>
            <a:off x="2242552" y="1542124"/>
            <a:ext cx="2762295" cy="523220"/>
          </a:xfrm>
          <a:prstGeom prst="rect">
            <a:avLst/>
          </a:prstGeom>
          <a:noFill/>
          <a:ln>
            <a:solidFill>
              <a:schemeClr val="accent1"/>
            </a:solidFill>
          </a:ln>
        </p:spPr>
        <p:txBody>
          <a:bodyPr wrap="none" rtlCol="0">
            <a:spAutoFit/>
          </a:bodyPr>
          <a:lstStyle/>
          <a:p>
            <a:r>
              <a:rPr lang="en-US" sz="2800" dirty="0">
                <a:latin typeface="Courier New" panose="02070309020205020404" pitchFamily="49" charset="0"/>
                <a:cs typeface="Courier New" panose="02070309020205020404" pitchFamily="49" charset="0"/>
              </a:rPr>
              <a:t>WRITE(</a:t>
            </a:r>
            <a:r>
              <a:rPr lang="en-US" sz="2800" dirty="0">
                <a:solidFill>
                  <a:schemeClr val="accent2"/>
                </a:solidFill>
                <a:latin typeface="Courier New" panose="02070309020205020404" pitchFamily="49" charset="0"/>
                <a:cs typeface="Courier New" panose="02070309020205020404" pitchFamily="49" charset="0"/>
              </a:rPr>
              <a:t>X</a:t>
            </a:r>
            <a:r>
              <a:rPr lang="en-US" sz="2800" dirty="0">
                <a:latin typeface="Courier New" panose="02070309020205020404" pitchFamily="49" charset="0"/>
                <a:cs typeface="Courier New" panose="02070309020205020404" pitchFamily="49" charset="0"/>
              </a:rPr>
              <a:t>, </a:t>
            </a:r>
            <a:r>
              <a:rPr lang="en-US" sz="2800" dirty="0">
                <a:solidFill>
                  <a:schemeClr val="accent5"/>
                </a:solidFill>
                <a:latin typeface="Courier New" panose="02070309020205020404" pitchFamily="49" charset="0"/>
                <a:cs typeface="Courier New" panose="02070309020205020404" pitchFamily="49" charset="0"/>
              </a:rPr>
              <a:t>1</a:t>
            </a:r>
            <a:r>
              <a:rPr lang="en-US" sz="2800" dirty="0">
                <a:latin typeface="Courier New" panose="02070309020205020404" pitchFamily="49" charset="0"/>
                <a:cs typeface="Courier New" panose="02070309020205020404" pitchFamily="49" charset="0"/>
              </a:rPr>
              <a:t>);</a:t>
            </a:r>
          </a:p>
        </p:txBody>
      </p:sp>
      <p:sp>
        <p:nvSpPr>
          <p:cNvPr id="12" name="屈折矢印 11">
            <a:extLst>
              <a:ext uri="{FF2B5EF4-FFF2-40B4-BE49-F238E27FC236}">
                <a16:creationId xmlns:a16="http://schemas.microsoft.com/office/drawing/2014/main" id="{07FB06BB-10FE-EF44-85EC-0DE1132BBDDC}"/>
              </a:ext>
            </a:extLst>
          </p:cNvPr>
          <p:cNvSpPr/>
          <p:nvPr/>
        </p:nvSpPr>
        <p:spPr>
          <a:xfrm flipV="1">
            <a:off x="5130920" y="1743974"/>
            <a:ext cx="856961" cy="582915"/>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スライド番号プレースホルダー 3">
            <a:extLst>
              <a:ext uri="{FF2B5EF4-FFF2-40B4-BE49-F238E27FC236}">
                <a16:creationId xmlns:a16="http://schemas.microsoft.com/office/drawing/2014/main" id="{E11AEFBC-0518-BC4C-8564-C17136F37DDF}"/>
              </a:ext>
            </a:extLst>
          </p:cNvPr>
          <p:cNvSpPr>
            <a:spLocks noGrp="1"/>
          </p:cNvSpPr>
          <p:nvPr>
            <p:ph type="sldNum" sz="quarter" idx="12"/>
          </p:nvPr>
        </p:nvSpPr>
        <p:spPr/>
        <p:txBody>
          <a:bodyPr/>
          <a:lstStyle/>
          <a:p>
            <a:fld id="{1B5EABC8-8B1E-0F4D-B7D7-FD4CED23A004}" type="slidenum">
              <a:rPr lang="en-US" smtClean="0"/>
              <a:t>24</a:t>
            </a:fld>
            <a:endParaRPr lang="en-US"/>
          </a:p>
        </p:txBody>
      </p:sp>
      <p:sp>
        <p:nvSpPr>
          <p:cNvPr id="20" name="円/楕円 19">
            <a:extLst>
              <a:ext uri="{FF2B5EF4-FFF2-40B4-BE49-F238E27FC236}">
                <a16:creationId xmlns:a16="http://schemas.microsoft.com/office/drawing/2014/main" id="{09ADDEDC-7EA2-CD4C-8D8E-79E8D3694499}"/>
              </a:ext>
            </a:extLst>
          </p:cNvPr>
          <p:cNvSpPr/>
          <p:nvPr/>
        </p:nvSpPr>
        <p:spPr>
          <a:xfrm>
            <a:off x="84482" y="2674620"/>
            <a:ext cx="1766106" cy="75438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a:solidFill>
                  <a:schemeClr val="tx1"/>
                </a:solidFill>
              </a:rPr>
              <a:t>スレッド</a:t>
            </a:r>
            <a:endParaRPr lang="en-US" sz="2000" dirty="0">
              <a:solidFill>
                <a:schemeClr val="tx1"/>
              </a:solidFill>
            </a:endParaRPr>
          </a:p>
        </p:txBody>
      </p:sp>
      <p:sp>
        <p:nvSpPr>
          <p:cNvPr id="21" name="正方形/長方形 20">
            <a:extLst>
              <a:ext uri="{FF2B5EF4-FFF2-40B4-BE49-F238E27FC236}">
                <a16:creationId xmlns:a16="http://schemas.microsoft.com/office/drawing/2014/main" id="{07AA556A-4F08-284D-851C-BFE8E04914F4}"/>
              </a:ext>
            </a:extLst>
          </p:cNvPr>
          <p:cNvSpPr/>
          <p:nvPr/>
        </p:nvSpPr>
        <p:spPr>
          <a:xfrm>
            <a:off x="491490" y="4504936"/>
            <a:ext cx="445770" cy="51435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2"/>
                </a:solidFill>
                <a:latin typeface="Courier New" panose="02070309020205020404" pitchFamily="49" charset="0"/>
                <a:cs typeface="Courier New" panose="02070309020205020404" pitchFamily="49" charset="0"/>
              </a:rPr>
              <a:t>X</a:t>
            </a:r>
          </a:p>
        </p:txBody>
      </p:sp>
      <p:sp>
        <p:nvSpPr>
          <p:cNvPr id="22" name="正方形/長方形 21">
            <a:extLst>
              <a:ext uri="{FF2B5EF4-FFF2-40B4-BE49-F238E27FC236}">
                <a16:creationId xmlns:a16="http://schemas.microsoft.com/office/drawing/2014/main" id="{319C5BC5-188D-DA46-B41A-6AB1972D63E6}"/>
              </a:ext>
            </a:extLst>
          </p:cNvPr>
          <p:cNvSpPr/>
          <p:nvPr/>
        </p:nvSpPr>
        <p:spPr>
          <a:xfrm>
            <a:off x="937260" y="4504936"/>
            <a:ext cx="445770" cy="51435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Courier New" panose="02070309020205020404" pitchFamily="49" charset="0"/>
                <a:cs typeface="Courier New" panose="02070309020205020404" pitchFamily="49" charset="0"/>
              </a:rPr>
              <a:t>Y</a:t>
            </a:r>
          </a:p>
        </p:txBody>
      </p:sp>
      <p:cxnSp>
        <p:nvCxnSpPr>
          <p:cNvPr id="23" name="直線矢印コネクタ 22">
            <a:extLst>
              <a:ext uri="{FF2B5EF4-FFF2-40B4-BE49-F238E27FC236}">
                <a16:creationId xmlns:a16="http://schemas.microsoft.com/office/drawing/2014/main" id="{C31093F7-5892-D640-BD27-1C46255A652F}"/>
              </a:ext>
            </a:extLst>
          </p:cNvPr>
          <p:cNvCxnSpPr>
            <a:cxnSpLocks/>
          </p:cNvCxnSpPr>
          <p:nvPr/>
        </p:nvCxnSpPr>
        <p:spPr>
          <a:xfrm flipH="1">
            <a:off x="708660" y="3429000"/>
            <a:ext cx="5715" cy="97247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正方形/長方形 23">
            <a:extLst>
              <a:ext uri="{FF2B5EF4-FFF2-40B4-BE49-F238E27FC236}">
                <a16:creationId xmlns:a16="http://schemas.microsoft.com/office/drawing/2014/main" id="{4FD46888-EFE3-8045-8638-080C3D4E6868}"/>
              </a:ext>
            </a:extLst>
          </p:cNvPr>
          <p:cNvSpPr/>
          <p:nvPr/>
        </p:nvSpPr>
        <p:spPr>
          <a:xfrm>
            <a:off x="491492" y="5046140"/>
            <a:ext cx="445770" cy="5143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2"/>
                </a:solidFill>
                <a:latin typeface="Courier New" panose="02070309020205020404" pitchFamily="49" charset="0"/>
                <a:cs typeface="Courier New" panose="02070309020205020404" pitchFamily="49" charset="0"/>
              </a:rPr>
              <a:t>0</a:t>
            </a:r>
          </a:p>
        </p:txBody>
      </p:sp>
      <p:sp>
        <p:nvSpPr>
          <p:cNvPr id="25" name="正方形/長方形 24">
            <a:extLst>
              <a:ext uri="{FF2B5EF4-FFF2-40B4-BE49-F238E27FC236}">
                <a16:creationId xmlns:a16="http://schemas.microsoft.com/office/drawing/2014/main" id="{C85C3107-C0A9-8449-9B78-E15D33F86665}"/>
              </a:ext>
            </a:extLst>
          </p:cNvPr>
          <p:cNvSpPr/>
          <p:nvPr/>
        </p:nvSpPr>
        <p:spPr>
          <a:xfrm>
            <a:off x="937262" y="5046140"/>
            <a:ext cx="445770" cy="5143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Courier New" panose="02070309020205020404" pitchFamily="49" charset="0"/>
                <a:cs typeface="Courier New" panose="02070309020205020404" pitchFamily="49" charset="0"/>
              </a:rPr>
              <a:t>1</a:t>
            </a:r>
          </a:p>
        </p:txBody>
      </p:sp>
      <p:sp>
        <p:nvSpPr>
          <p:cNvPr id="26" name="正方形/長方形 25">
            <a:extLst>
              <a:ext uri="{FF2B5EF4-FFF2-40B4-BE49-F238E27FC236}">
                <a16:creationId xmlns:a16="http://schemas.microsoft.com/office/drawing/2014/main" id="{1D1EB8A9-D8D8-3348-9D74-087A6C287653}"/>
              </a:ext>
            </a:extLst>
          </p:cNvPr>
          <p:cNvSpPr/>
          <p:nvPr/>
        </p:nvSpPr>
        <p:spPr>
          <a:xfrm>
            <a:off x="199854" y="3658063"/>
            <a:ext cx="445770" cy="5143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5"/>
                </a:solidFill>
                <a:latin typeface="Courier New" panose="02070309020205020404" pitchFamily="49" charset="0"/>
                <a:cs typeface="Courier New" panose="02070309020205020404" pitchFamily="49" charset="0"/>
              </a:rPr>
              <a:t>1</a:t>
            </a:r>
          </a:p>
        </p:txBody>
      </p:sp>
    </p:spTree>
    <p:extLst>
      <p:ext uri="{BB962C8B-B14F-4D97-AF65-F5344CB8AC3E}">
        <p14:creationId xmlns:p14="http://schemas.microsoft.com/office/powerpoint/2010/main" val="6445281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778DBE5-E6FC-074B-9ADC-F08B6E781693}"/>
              </a:ext>
            </a:extLst>
          </p:cNvPr>
          <p:cNvSpPr>
            <a:spLocks noGrp="1"/>
          </p:cNvSpPr>
          <p:nvPr>
            <p:ph type="title"/>
          </p:nvPr>
        </p:nvSpPr>
        <p:spPr>
          <a:xfrm>
            <a:off x="628650" y="365126"/>
            <a:ext cx="8316568" cy="1325563"/>
          </a:xfrm>
        </p:spPr>
        <p:txBody>
          <a:bodyPr/>
          <a:lstStyle/>
          <a:p>
            <a:r>
              <a:rPr lang="en-US" altLang="ja-JP" dirty="0">
                <a:latin typeface="Courier New" panose="02070309020205020404" pitchFamily="49" charset="0"/>
                <a:cs typeface="Courier New" panose="02070309020205020404" pitchFamily="49" charset="0"/>
              </a:rPr>
              <a:t>WRITE</a:t>
            </a:r>
            <a:r>
              <a:rPr lang="ja-JP" altLang="en-US">
                <a:latin typeface="Courier New" panose="02070309020205020404" pitchFamily="49" charset="0"/>
                <a:cs typeface="Courier New" panose="02070309020205020404" pitchFamily="49" charset="0"/>
              </a:rPr>
              <a:t>の反例</a:t>
            </a:r>
            <a:endParaRPr lang="en-US" dirty="0">
              <a:latin typeface="Courier New" panose="02070309020205020404" pitchFamily="49" charset="0"/>
              <a:cs typeface="Courier New" panose="02070309020205020404" pitchFamily="49" charset="0"/>
            </a:endParaRPr>
          </a:p>
        </p:txBody>
      </p:sp>
      <p:sp>
        <p:nvSpPr>
          <p:cNvPr id="5" name="テキスト ボックス 4">
            <a:extLst>
              <a:ext uri="{FF2B5EF4-FFF2-40B4-BE49-F238E27FC236}">
                <a16:creationId xmlns:a16="http://schemas.microsoft.com/office/drawing/2014/main" id="{7C305581-E98C-214A-BE05-D5F54696BD53}"/>
              </a:ext>
            </a:extLst>
          </p:cNvPr>
          <p:cNvSpPr txBox="1"/>
          <p:nvPr/>
        </p:nvSpPr>
        <p:spPr>
          <a:xfrm>
            <a:off x="2242552" y="2355132"/>
            <a:ext cx="6702666" cy="3046988"/>
          </a:xfrm>
          <a:prstGeom prst="rect">
            <a:avLst/>
          </a:prstGeom>
          <a:noFill/>
          <a:ln>
            <a:solidFill>
              <a:schemeClr val="accent1"/>
            </a:solidFill>
          </a:ln>
        </p:spPr>
        <p:txBody>
          <a:bodyPr wrap="square" rtlCol="0">
            <a:spAutoFit/>
          </a:bodyPr>
          <a:lstStyle/>
          <a:p>
            <a:r>
              <a:rPr lang="en-US" sz="2400" dirty="0">
                <a:solidFill>
                  <a:schemeClr val="tx1">
                    <a:alpha val="30000"/>
                  </a:schemeClr>
                </a:solidFill>
                <a:latin typeface="Courier New" panose="02070309020205020404" pitchFamily="49" charset="0"/>
                <a:cs typeface="Courier New" panose="02070309020205020404" pitchFamily="49" charset="0"/>
              </a:rPr>
              <a:t>12:[((len(queue[((_pid*2)+0)])&lt;2))]</a:t>
            </a:r>
          </a:p>
          <a:p>
            <a:r>
              <a:rPr lang="en-US" sz="2400" dirty="0">
                <a:solidFill>
                  <a:schemeClr val="tx1">
                    <a:alpha val="30000"/>
                  </a:schemeClr>
                </a:solidFill>
                <a:latin typeface="Courier New" panose="02070309020205020404" pitchFamily="49" charset="0"/>
                <a:cs typeface="Courier New" panose="02070309020205020404" pitchFamily="49" charset="0"/>
              </a:rPr>
              <a:t>12:[temp = 1]</a:t>
            </a:r>
          </a:p>
          <a:p>
            <a:r>
              <a:rPr lang="en-US" sz="2400" dirty="0">
                <a:solidFill>
                  <a:schemeClr val="tx1">
                    <a:alpha val="30000"/>
                  </a:schemeClr>
                </a:solidFill>
                <a:latin typeface="Courier New" panose="02070309020205020404" pitchFamily="49" charset="0"/>
                <a:cs typeface="Courier New" panose="02070309020205020404" pitchFamily="49" charset="0"/>
              </a:rPr>
              <a:t>13:[</a:t>
            </a:r>
            <a:r>
              <a:rPr lang="en-US" sz="2400" dirty="0">
                <a:latin typeface="Courier New" panose="02070309020205020404" pitchFamily="49" charset="0"/>
                <a:cs typeface="Courier New" panose="02070309020205020404" pitchFamily="49" charset="0"/>
              </a:rPr>
              <a:t>queue</a:t>
            </a:r>
            <a:r>
              <a:rPr lang="en-US" sz="2400" dirty="0">
                <a:solidFill>
                  <a:schemeClr val="tx1">
                    <a:alpha val="30000"/>
                  </a:schemeClr>
                </a:solidFill>
                <a:latin typeface="Courier New" panose="02070309020205020404" pitchFamily="49" charset="0"/>
                <a:cs typeface="Courier New" panose="02070309020205020404" pitchFamily="49" charset="0"/>
              </a:rPr>
              <a:t>[((_pid*2)+0)]!temp]</a:t>
            </a:r>
          </a:p>
          <a:p>
            <a:r>
              <a:rPr lang="en-US" sz="2400" dirty="0">
                <a:solidFill>
                  <a:schemeClr val="tx1">
                    <a:alpha val="30000"/>
                  </a:schemeClr>
                </a:solidFill>
                <a:latin typeface="Courier New" panose="02070309020205020404" pitchFamily="49" charset="0"/>
                <a:cs typeface="Courier New" panose="02070309020205020404" pitchFamily="49" charset="0"/>
              </a:rPr>
              <a:t>13:[</a:t>
            </a:r>
            <a:r>
              <a:rPr lang="en-US" sz="2400" dirty="0">
                <a:latin typeface="Courier New" panose="02070309020205020404" pitchFamily="49" charset="0"/>
                <a:cs typeface="Courier New" panose="02070309020205020404" pitchFamily="49" charset="0"/>
              </a:rPr>
              <a:t>buffer</a:t>
            </a:r>
            <a:r>
              <a:rPr lang="en-US" sz="2400" dirty="0">
                <a:solidFill>
                  <a:schemeClr val="tx1">
                    <a:alpha val="30000"/>
                  </a:schemeClr>
                </a:solidFill>
                <a:latin typeface="Courier New" panose="02070309020205020404" pitchFamily="49" charset="0"/>
                <a:cs typeface="Courier New" panose="02070309020205020404" pitchFamily="49" charset="0"/>
              </a:rPr>
              <a:t>[((_pid*2)+0)] = temp]</a:t>
            </a:r>
          </a:p>
          <a:p>
            <a:r>
              <a:rPr lang="en-US" sz="2400" dirty="0">
                <a:solidFill>
                  <a:schemeClr val="tx1">
                    <a:alpha val="30000"/>
                  </a:schemeClr>
                </a:solidFill>
                <a:latin typeface="Courier New" panose="02070309020205020404" pitchFamily="49" charset="0"/>
                <a:cs typeface="Courier New" panose="02070309020205020404" pitchFamily="49" charset="0"/>
              </a:rPr>
              <a:t>13:[</a:t>
            </a:r>
            <a:r>
              <a:rPr lang="en-US" sz="2400" dirty="0">
                <a:latin typeface="Courier New" panose="02070309020205020404" pitchFamily="49" charset="0"/>
                <a:cs typeface="Courier New" panose="02070309020205020404" pitchFamily="49" charset="0"/>
              </a:rPr>
              <a:t>gcounter</a:t>
            </a:r>
            <a:r>
              <a:rPr lang="en-US" sz="2400" dirty="0">
                <a:solidFill>
                  <a:schemeClr val="tx1">
                    <a:alpha val="30000"/>
                  </a:schemeClr>
                </a:solidFill>
                <a:latin typeface="Courier New" panose="02070309020205020404" pitchFamily="49" charset="0"/>
                <a:cs typeface="Courier New" panose="02070309020205020404" pitchFamily="49" charset="0"/>
              </a:rPr>
              <a:t> = (gcounter+1)]</a:t>
            </a:r>
          </a:p>
          <a:p>
            <a:r>
              <a:rPr lang="en-US" sz="2400" dirty="0">
                <a:solidFill>
                  <a:schemeClr val="tx1">
                    <a:alpha val="30000"/>
                  </a:schemeClr>
                </a:solidFill>
                <a:latin typeface="Courier New" panose="02070309020205020404" pitchFamily="49" charset="0"/>
                <a:cs typeface="Courier New" panose="02070309020205020404" pitchFamily="49" charset="0"/>
              </a:rPr>
              <a:t>13:[</a:t>
            </a:r>
            <a:r>
              <a:rPr lang="en-US" sz="2400" dirty="0">
                <a:latin typeface="Courier New" panose="02070309020205020404" pitchFamily="49" charset="0"/>
                <a:cs typeface="Courier New" panose="02070309020205020404" pitchFamily="49" charset="0"/>
              </a:rPr>
              <a:t>lcounter</a:t>
            </a:r>
            <a:r>
              <a:rPr lang="en-US" sz="2400" dirty="0">
                <a:solidFill>
                  <a:schemeClr val="tx1">
                    <a:alpha val="30000"/>
                  </a:schemeClr>
                </a:solidFill>
                <a:latin typeface="Courier New" panose="02070309020205020404" pitchFamily="49" charset="0"/>
                <a:cs typeface="Courier New" panose="02070309020205020404" pitchFamily="49" charset="0"/>
              </a:rPr>
              <a:t>[((_pid*2)+0)] =</a:t>
            </a:r>
          </a:p>
          <a:p>
            <a:r>
              <a:rPr lang="en-US" sz="2400" dirty="0">
                <a:solidFill>
                  <a:schemeClr val="tx1">
                    <a:alpha val="30000"/>
                  </a:schemeClr>
                </a:solidFill>
                <a:latin typeface="Courier New" panose="02070309020205020404" pitchFamily="49" charset="0"/>
                <a:cs typeface="Courier New" panose="02070309020205020404" pitchFamily="49" charset="0"/>
              </a:rPr>
              <a:t>   (lcounter[((_pid*2)+0)]+1)]</a:t>
            </a:r>
          </a:p>
          <a:p>
            <a:r>
              <a:rPr lang="en-US" sz="2400" dirty="0">
                <a:solidFill>
                  <a:schemeClr val="tx1">
                    <a:alpha val="30000"/>
                  </a:schemeClr>
                </a:solidFill>
                <a:latin typeface="Courier New" panose="02070309020205020404" pitchFamily="49" charset="0"/>
                <a:cs typeface="Courier New" panose="02070309020205020404" pitchFamily="49" charset="0"/>
              </a:rPr>
              <a:t>13:[temp = 0]</a:t>
            </a:r>
          </a:p>
        </p:txBody>
      </p:sp>
      <p:sp>
        <p:nvSpPr>
          <p:cNvPr id="11" name="テキスト ボックス 10">
            <a:extLst>
              <a:ext uri="{FF2B5EF4-FFF2-40B4-BE49-F238E27FC236}">
                <a16:creationId xmlns:a16="http://schemas.microsoft.com/office/drawing/2014/main" id="{6582CDDF-9D48-9143-910B-BAED8A3397A7}"/>
              </a:ext>
            </a:extLst>
          </p:cNvPr>
          <p:cNvSpPr txBox="1"/>
          <p:nvPr/>
        </p:nvSpPr>
        <p:spPr>
          <a:xfrm>
            <a:off x="2242552" y="1542124"/>
            <a:ext cx="2762295" cy="523220"/>
          </a:xfrm>
          <a:prstGeom prst="rect">
            <a:avLst/>
          </a:prstGeom>
          <a:noFill/>
          <a:ln>
            <a:solidFill>
              <a:schemeClr val="accent1"/>
            </a:solidFill>
          </a:ln>
        </p:spPr>
        <p:txBody>
          <a:bodyPr wrap="none" rtlCol="0">
            <a:spAutoFit/>
          </a:bodyPr>
          <a:lstStyle/>
          <a:p>
            <a:r>
              <a:rPr lang="en-US" sz="2800" dirty="0">
                <a:latin typeface="Courier New" panose="02070309020205020404" pitchFamily="49" charset="0"/>
                <a:cs typeface="Courier New" panose="02070309020205020404" pitchFamily="49" charset="0"/>
              </a:rPr>
              <a:t>WRITE(</a:t>
            </a:r>
            <a:r>
              <a:rPr lang="en-US" sz="2800" dirty="0">
                <a:solidFill>
                  <a:schemeClr val="accent2"/>
                </a:solidFill>
                <a:latin typeface="Courier New" panose="02070309020205020404" pitchFamily="49" charset="0"/>
                <a:cs typeface="Courier New" panose="02070309020205020404" pitchFamily="49" charset="0"/>
              </a:rPr>
              <a:t>X</a:t>
            </a:r>
            <a:r>
              <a:rPr lang="en-US" sz="2800" dirty="0">
                <a:latin typeface="Courier New" panose="02070309020205020404" pitchFamily="49" charset="0"/>
                <a:cs typeface="Courier New" panose="02070309020205020404" pitchFamily="49" charset="0"/>
              </a:rPr>
              <a:t>, </a:t>
            </a:r>
            <a:r>
              <a:rPr lang="en-US" sz="2800" dirty="0">
                <a:solidFill>
                  <a:schemeClr val="accent5"/>
                </a:solidFill>
                <a:latin typeface="Courier New" panose="02070309020205020404" pitchFamily="49" charset="0"/>
                <a:cs typeface="Courier New" panose="02070309020205020404" pitchFamily="49" charset="0"/>
              </a:rPr>
              <a:t>1</a:t>
            </a:r>
            <a:r>
              <a:rPr lang="en-US" sz="2800" dirty="0">
                <a:latin typeface="Courier New" panose="02070309020205020404" pitchFamily="49" charset="0"/>
                <a:cs typeface="Courier New" panose="02070309020205020404" pitchFamily="49" charset="0"/>
              </a:rPr>
              <a:t>);</a:t>
            </a:r>
          </a:p>
        </p:txBody>
      </p:sp>
      <p:sp>
        <p:nvSpPr>
          <p:cNvPr id="12" name="屈折矢印 11">
            <a:extLst>
              <a:ext uri="{FF2B5EF4-FFF2-40B4-BE49-F238E27FC236}">
                <a16:creationId xmlns:a16="http://schemas.microsoft.com/office/drawing/2014/main" id="{07FB06BB-10FE-EF44-85EC-0DE1132BBDDC}"/>
              </a:ext>
            </a:extLst>
          </p:cNvPr>
          <p:cNvSpPr/>
          <p:nvPr/>
        </p:nvSpPr>
        <p:spPr>
          <a:xfrm flipV="1">
            <a:off x="5130920" y="1743974"/>
            <a:ext cx="856961" cy="582915"/>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スライド番号プレースホルダー 3">
            <a:extLst>
              <a:ext uri="{FF2B5EF4-FFF2-40B4-BE49-F238E27FC236}">
                <a16:creationId xmlns:a16="http://schemas.microsoft.com/office/drawing/2014/main" id="{E11AEFBC-0518-BC4C-8564-C17136F37DDF}"/>
              </a:ext>
            </a:extLst>
          </p:cNvPr>
          <p:cNvSpPr>
            <a:spLocks noGrp="1"/>
          </p:cNvSpPr>
          <p:nvPr>
            <p:ph type="sldNum" sz="quarter" idx="12"/>
          </p:nvPr>
        </p:nvSpPr>
        <p:spPr/>
        <p:txBody>
          <a:bodyPr/>
          <a:lstStyle/>
          <a:p>
            <a:fld id="{1B5EABC8-8B1E-0F4D-B7D7-FD4CED23A004}" type="slidenum">
              <a:rPr lang="en-US" smtClean="0"/>
              <a:t>25</a:t>
            </a:fld>
            <a:endParaRPr lang="en-US"/>
          </a:p>
        </p:txBody>
      </p:sp>
      <p:sp>
        <p:nvSpPr>
          <p:cNvPr id="15" name="角丸四角形吹き出し 14">
            <a:extLst>
              <a:ext uri="{FF2B5EF4-FFF2-40B4-BE49-F238E27FC236}">
                <a16:creationId xmlns:a16="http://schemas.microsoft.com/office/drawing/2014/main" id="{A1541795-9466-ED46-847E-25A66BC8AA7F}"/>
              </a:ext>
            </a:extLst>
          </p:cNvPr>
          <p:cNvSpPr/>
          <p:nvPr/>
        </p:nvSpPr>
        <p:spPr>
          <a:xfrm>
            <a:off x="5349067" y="3173781"/>
            <a:ext cx="2826327" cy="1144681"/>
          </a:xfrm>
          <a:prstGeom prst="wedgeRoundRectCallout">
            <a:avLst>
              <a:gd name="adj1" fmla="val -79469"/>
              <a:gd name="adj2" fmla="val 9527"/>
              <a:gd name="adj3" fmla="val 16667"/>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2400" dirty="0">
                <a:solidFill>
                  <a:schemeClr val="tx1"/>
                </a:solidFill>
                <a:latin typeface="Courier New" panose="02070309020205020404" pitchFamily="49" charset="0"/>
                <a:cs typeface="Courier New" panose="02070309020205020404" pitchFamily="49" charset="0"/>
              </a:rPr>
              <a:t>MMLib</a:t>
            </a:r>
            <a:r>
              <a:rPr lang="ja-JP" altLang="en-US" sz="2400">
                <a:solidFill>
                  <a:schemeClr val="tx1"/>
                </a:solidFill>
                <a:latin typeface="Courier New" panose="02070309020205020404" pitchFamily="49" charset="0"/>
                <a:cs typeface="Courier New" panose="02070309020205020404" pitchFamily="49" charset="0"/>
              </a:rPr>
              <a:t>の内部的なデータ構造</a:t>
            </a:r>
            <a:endParaRPr lang="en-US" sz="2400" dirty="0">
              <a:solidFill>
                <a:schemeClr val="accent2"/>
              </a:solidFill>
            </a:endParaRPr>
          </a:p>
        </p:txBody>
      </p:sp>
      <p:sp>
        <p:nvSpPr>
          <p:cNvPr id="18" name="円/楕円 17">
            <a:extLst>
              <a:ext uri="{FF2B5EF4-FFF2-40B4-BE49-F238E27FC236}">
                <a16:creationId xmlns:a16="http://schemas.microsoft.com/office/drawing/2014/main" id="{A7D47C39-F10F-1E4A-916D-D86841523D53}"/>
              </a:ext>
            </a:extLst>
          </p:cNvPr>
          <p:cNvSpPr/>
          <p:nvPr/>
        </p:nvSpPr>
        <p:spPr>
          <a:xfrm>
            <a:off x="84482" y="2674620"/>
            <a:ext cx="1766106" cy="75438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a:solidFill>
                  <a:schemeClr val="tx1"/>
                </a:solidFill>
              </a:rPr>
              <a:t>スレッド</a:t>
            </a:r>
            <a:endParaRPr lang="en-US" sz="2000" dirty="0">
              <a:solidFill>
                <a:schemeClr val="tx1"/>
              </a:solidFill>
            </a:endParaRPr>
          </a:p>
        </p:txBody>
      </p:sp>
      <p:sp>
        <p:nvSpPr>
          <p:cNvPr id="20" name="正方形/長方形 19">
            <a:extLst>
              <a:ext uri="{FF2B5EF4-FFF2-40B4-BE49-F238E27FC236}">
                <a16:creationId xmlns:a16="http://schemas.microsoft.com/office/drawing/2014/main" id="{C042CBA1-FD99-394C-B155-E8CC543C02D2}"/>
              </a:ext>
            </a:extLst>
          </p:cNvPr>
          <p:cNvSpPr/>
          <p:nvPr/>
        </p:nvSpPr>
        <p:spPr>
          <a:xfrm>
            <a:off x="491490" y="4504936"/>
            <a:ext cx="445770" cy="51435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2"/>
                </a:solidFill>
                <a:latin typeface="Courier New" panose="02070309020205020404" pitchFamily="49" charset="0"/>
                <a:cs typeface="Courier New" panose="02070309020205020404" pitchFamily="49" charset="0"/>
              </a:rPr>
              <a:t>X</a:t>
            </a:r>
          </a:p>
        </p:txBody>
      </p:sp>
      <p:sp>
        <p:nvSpPr>
          <p:cNvPr id="21" name="正方形/長方形 20">
            <a:extLst>
              <a:ext uri="{FF2B5EF4-FFF2-40B4-BE49-F238E27FC236}">
                <a16:creationId xmlns:a16="http://schemas.microsoft.com/office/drawing/2014/main" id="{7E635994-3126-8A4C-80ED-1E2EEEAE4E6B}"/>
              </a:ext>
            </a:extLst>
          </p:cNvPr>
          <p:cNvSpPr/>
          <p:nvPr/>
        </p:nvSpPr>
        <p:spPr>
          <a:xfrm>
            <a:off x="937260" y="4504936"/>
            <a:ext cx="445770" cy="51435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Courier New" panose="02070309020205020404" pitchFamily="49" charset="0"/>
                <a:cs typeface="Courier New" panose="02070309020205020404" pitchFamily="49" charset="0"/>
              </a:rPr>
              <a:t>Y</a:t>
            </a:r>
          </a:p>
        </p:txBody>
      </p:sp>
      <p:cxnSp>
        <p:nvCxnSpPr>
          <p:cNvPr id="22" name="直線矢印コネクタ 21">
            <a:extLst>
              <a:ext uri="{FF2B5EF4-FFF2-40B4-BE49-F238E27FC236}">
                <a16:creationId xmlns:a16="http://schemas.microsoft.com/office/drawing/2014/main" id="{424CCFFB-C9F0-BB4E-A194-2CD1C56AE880}"/>
              </a:ext>
            </a:extLst>
          </p:cNvPr>
          <p:cNvCxnSpPr>
            <a:cxnSpLocks/>
          </p:cNvCxnSpPr>
          <p:nvPr/>
        </p:nvCxnSpPr>
        <p:spPr>
          <a:xfrm flipH="1">
            <a:off x="708660" y="3429000"/>
            <a:ext cx="5715" cy="97247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正方形/長方形 22">
            <a:extLst>
              <a:ext uri="{FF2B5EF4-FFF2-40B4-BE49-F238E27FC236}">
                <a16:creationId xmlns:a16="http://schemas.microsoft.com/office/drawing/2014/main" id="{9B9E5EBF-4E7F-0745-93D8-DCFCD13C1015}"/>
              </a:ext>
            </a:extLst>
          </p:cNvPr>
          <p:cNvSpPr/>
          <p:nvPr/>
        </p:nvSpPr>
        <p:spPr>
          <a:xfrm>
            <a:off x="491492" y="5046140"/>
            <a:ext cx="445770" cy="5143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2"/>
                </a:solidFill>
                <a:latin typeface="Courier New" panose="02070309020205020404" pitchFamily="49" charset="0"/>
                <a:cs typeface="Courier New" panose="02070309020205020404" pitchFamily="49" charset="0"/>
              </a:rPr>
              <a:t>0</a:t>
            </a:r>
          </a:p>
        </p:txBody>
      </p:sp>
      <p:sp>
        <p:nvSpPr>
          <p:cNvPr id="24" name="正方形/長方形 23">
            <a:extLst>
              <a:ext uri="{FF2B5EF4-FFF2-40B4-BE49-F238E27FC236}">
                <a16:creationId xmlns:a16="http://schemas.microsoft.com/office/drawing/2014/main" id="{6CC53204-5FE2-654C-82A8-6449E8653EA9}"/>
              </a:ext>
            </a:extLst>
          </p:cNvPr>
          <p:cNvSpPr/>
          <p:nvPr/>
        </p:nvSpPr>
        <p:spPr>
          <a:xfrm>
            <a:off x="937262" y="5046140"/>
            <a:ext cx="445770" cy="5143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Courier New" panose="02070309020205020404" pitchFamily="49" charset="0"/>
                <a:cs typeface="Courier New" panose="02070309020205020404" pitchFamily="49" charset="0"/>
              </a:rPr>
              <a:t>1</a:t>
            </a:r>
          </a:p>
        </p:txBody>
      </p:sp>
      <p:sp>
        <p:nvSpPr>
          <p:cNvPr id="25" name="正方形/長方形 24">
            <a:extLst>
              <a:ext uri="{FF2B5EF4-FFF2-40B4-BE49-F238E27FC236}">
                <a16:creationId xmlns:a16="http://schemas.microsoft.com/office/drawing/2014/main" id="{7DCA764B-9818-B64A-85D7-D6B153B8BF36}"/>
              </a:ext>
            </a:extLst>
          </p:cNvPr>
          <p:cNvSpPr/>
          <p:nvPr/>
        </p:nvSpPr>
        <p:spPr>
          <a:xfrm>
            <a:off x="199854" y="3658063"/>
            <a:ext cx="445770" cy="5143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5"/>
                </a:solidFill>
                <a:latin typeface="Courier New" panose="02070309020205020404" pitchFamily="49" charset="0"/>
                <a:cs typeface="Courier New" panose="02070309020205020404" pitchFamily="49" charset="0"/>
              </a:rPr>
              <a:t>1</a:t>
            </a:r>
          </a:p>
        </p:txBody>
      </p:sp>
    </p:spTree>
    <p:extLst>
      <p:ext uri="{BB962C8B-B14F-4D97-AF65-F5344CB8AC3E}">
        <p14:creationId xmlns:p14="http://schemas.microsoft.com/office/powerpoint/2010/main" val="24096407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スライド番号プレースホルダー 4">
            <a:extLst>
              <a:ext uri="{FF2B5EF4-FFF2-40B4-BE49-F238E27FC236}">
                <a16:creationId xmlns:a16="http://schemas.microsoft.com/office/drawing/2014/main" id="{676B7358-9C40-934E-A691-65C426429B10}"/>
              </a:ext>
            </a:extLst>
          </p:cNvPr>
          <p:cNvSpPr>
            <a:spLocks noGrp="1"/>
          </p:cNvSpPr>
          <p:nvPr>
            <p:ph type="sldNum" sz="quarter" idx="12"/>
          </p:nvPr>
        </p:nvSpPr>
        <p:spPr/>
        <p:txBody>
          <a:bodyPr/>
          <a:lstStyle/>
          <a:p>
            <a:fld id="{1B5EABC8-8B1E-0F4D-B7D7-FD4CED23A004}" type="slidenum">
              <a:rPr lang="en-US" smtClean="0"/>
              <a:t>26</a:t>
            </a:fld>
            <a:endParaRPr lang="en-US"/>
          </a:p>
        </p:txBody>
      </p:sp>
      <p:sp>
        <p:nvSpPr>
          <p:cNvPr id="6" name="タイトル 5">
            <a:extLst>
              <a:ext uri="{FF2B5EF4-FFF2-40B4-BE49-F238E27FC236}">
                <a16:creationId xmlns:a16="http://schemas.microsoft.com/office/drawing/2014/main" id="{90A33A3A-0FCA-6547-A180-8099DB4C4393}"/>
              </a:ext>
            </a:extLst>
          </p:cNvPr>
          <p:cNvSpPr>
            <a:spLocks noGrp="1"/>
          </p:cNvSpPr>
          <p:nvPr>
            <p:ph type="title"/>
          </p:nvPr>
        </p:nvSpPr>
        <p:spPr/>
        <p:txBody>
          <a:bodyPr/>
          <a:lstStyle/>
          <a:p>
            <a:endParaRPr lang="en-US"/>
          </a:p>
        </p:txBody>
      </p:sp>
      <p:pic>
        <p:nvPicPr>
          <p:cNvPr id="3" name="peter2.mov">
            <a:hlinkClick r:id="" action="ppaction://media"/>
            <a:extLst>
              <a:ext uri="{FF2B5EF4-FFF2-40B4-BE49-F238E27FC236}">
                <a16:creationId xmlns:a16="http://schemas.microsoft.com/office/drawing/2014/main" id="{AD308E2F-7D21-0743-ABA3-F473F1665F86}"/>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33338"/>
            <a:ext cx="9144000" cy="6789737"/>
          </a:xfrm>
          <a:prstGeom prst="rect">
            <a:avLst/>
          </a:prstGeom>
        </p:spPr>
      </p:pic>
    </p:spTree>
    <p:extLst>
      <p:ext uri="{BB962C8B-B14F-4D97-AF65-F5344CB8AC3E}">
        <p14:creationId xmlns:p14="http://schemas.microsoft.com/office/powerpoint/2010/main" val="3818059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391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5EAB359-3073-754B-881F-0EA8E4857A88}"/>
              </a:ext>
            </a:extLst>
          </p:cNvPr>
          <p:cNvSpPr>
            <a:spLocks noGrp="1"/>
          </p:cNvSpPr>
          <p:nvPr>
            <p:ph type="title"/>
          </p:nvPr>
        </p:nvSpPr>
        <p:spPr/>
        <p:txBody>
          <a:bodyPr/>
          <a:lstStyle/>
          <a:p>
            <a:r>
              <a:rPr lang="ja-JP" altLang="en-US"/>
              <a:t>比較対象のソフトウェア</a:t>
            </a:r>
            <a:endParaRPr lang="en-US" dirty="0"/>
          </a:p>
        </p:txBody>
      </p:sp>
      <p:sp>
        <p:nvSpPr>
          <p:cNvPr id="3" name="コンテンツ プレースホルダー 2">
            <a:extLst>
              <a:ext uri="{FF2B5EF4-FFF2-40B4-BE49-F238E27FC236}">
                <a16:creationId xmlns:a16="http://schemas.microsoft.com/office/drawing/2014/main" id="{9B06AABC-8E6A-7145-BCB7-124DACD9A6EF}"/>
              </a:ext>
            </a:extLst>
          </p:cNvPr>
          <p:cNvSpPr>
            <a:spLocks noGrp="1"/>
          </p:cNvSpPr>
          <p:nvPr>
            <p:ph idx="1"/>
          </p:nvPr>
        </p:nvSpPr>
        <p:spPr>
          <a:xfrm>
            <a:off x="628650" y="1825625"/>
            <a:ext cx="7886700" cy="4351338"/>
          </a:xfrm>
        </p:spPr>
        <p:txBody>
          <a:bodyPr/>
          <a:lstStyle/>
          <a:p>
            <a:pPr marL="0" indent="0">
              <a:buNone/>
            </a:pPr>
            <a:r>
              <a:rPr lang="en-US" dirty="0"/>
              <a:t>iSPIN：SPIN</a:t>
            </a:r>
            <a:r>
              <a:rPr lang="ja-JP" altLang="en-US"/>
              <a:t>標準の反例可視化ソフトウェア</a:t>
            </a:r>
            <a:endParaRPr lang="en-US" dirty="0"/>
          </a:p>
        </p:txBody>
      </p:sp>
      <p:pic>
        <p:nvPicPr>
          <p:cNvPr id="5" name="図 4">
            <a:extLst>
              <a:ext uri="{FF2B5EF4-FFF2-40B4-BE49-F238E27FC236}">
                <a16:creationId xmlns:a16="http://schemas.microsoft.com/office/drawing/2014/main" id="{6CEB5E6D-9FBF-9746-92BC-D8B377EF8AA7}"/>
              </a:ext>
            </a:extLst>
          </p:cNvPr>
          <p:cNvPicPr>
            <a:picLocks noChangeAspect="1"/>
          </p:cNvPicPr>
          <p:nvPr/>
        </p:nvPicPr>
        <p:blipFill>
          <a:blip r:embed="rId3"/>
          <a:stretch>
            <a:fillRect/>
          </a:stretch>
        </p:blipFill>
        <p:spPr>
          <a:xfrm>
            <a:off x="470518" y="2300470"/>
            <a:ext cx="8114190" cy="4425922"/>
          </a:xfrm>
          <a:prstGeom prst="rect">
            <a:avLst/>
          </a:prstGeom>
        </p:spPr>
      </p:pic>
      <p:sp>
        <p:nvSpPr>
          <p:cNvPr id="6" name="スライド番号プレースホルダー 5">
            <a:extLst>
              <a:ext uri="{FF2B5EF4-FFF2-40B4-BE49-F238E27FC236}">
                <a16:creationId xmlns:a16="http://schemas.microsoft.com/office/drawing/2014/main" id="{FA3CF980-7BFF-2047-8563-5D2F22C344FD}"/>
              </a:ext>
            </a:extLst>
          </p:cNvPr>
          <p:cNvSpPr>
            <a:spLocks noGrp="1"/>
          </p:cNvSpPr>
          <p:nvPr>
            <p:ph type="sldNum" sz="quarter" idx="12"/>
          </p:nvPr>
        </p:nvSpPr>
        <p:spPr/>
        <p:txBody>
          <a:bodyPr/>
          <a:lstStyle/>
          <a:p>
            <a:fld id="{1B5EABC8-8B1E-0F4D-B7D7-FD4CED23A004}" type="slidenum">
              <a:rPr lang="en-US" smtClean="0"/>
              <a:t>27</a:t>
            </a:fld>
            <a:endParaRPr lang="en-US"/>
          </a:p>
        </p:txBody>
      </p:sp>
    </p:spTree>
    <p:extLst>
      <p:ext uri="{BB962C8B-B14F-4D97-AF65-F5344CB8AC3E}">
        <p14:creationId xmlns:p14="http://schemas.microsoft.com/office/powerpoint/2010/main" val="30889592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925FC93-62D8-524E-AEFD-275BCDAFCF46}"/>
              </a:ext>
            </a:extLst>
          </p:cNvPr>
          <p:cNvSpPr>
            <a:spLocks noGrp="1"/>
          </p:cNvSpPr>
          <p:nvPr>
            <p:ph type="title"/>
          </p:nvPr>
        </p:nvSpPr>
        <p:spPr/>
        <p:txBody>
          <a:bodyPr/>
          <a:lstStyle/>
          <a:p>
            <a:r>
              <a:rPr lang="en-US" altLang="ja-JP" dirty="0"/>
              <a:t>iSPIN</a:t>
            </a:r>
            <a:r>
              <a:rPr lang="ja-JP" altLang="en-US"/>
              <a:t>との比較</a:t>
            </a:r>
            <a:endParaRPr lang="en-US" dirty="0"/>
          </a:p>
        </p:txBody>
      </p:sp>
      <p:sp>
        <p:nvSpPr>
          <p:cNvPr id="5" name="テキスト プレースホルダー 4">
            <a:extLst>
              <a:ext uri="{FF2B5EF4-FFF2-40B4-BE49-F238E27FC236}">
                <a16:creationId xmlns:a16="http://schemas.microsoft.com/office/drawing/2014/main" id="{9A8AEB9F-C942-454A-98FE-6C92A98715AC}"/>
              </a:ext>
            </a:extLst>
          </p:cNvPr>
          <p:cNvSpPr>
            <a:spLocks noGrp="1"/>
          </p:cNvSpPr>
          <p:nvPr>
            <p:ph type="body" idx="1"/>
          </p:nvPr>
        </p:nvSpPr>
        <p:spPr/>
        <p:txBody>
          <a:bodyPr/>
          <a:lstStyle/>
          <a:p>
            <a:r>
              <a:rPr lang="ja-JP" altLang="en-US" b="0"/>
              <a:t>本反例可視化ソフトウェア</a:t>
            </a:r>
            <a:endParaRPr lang="en-US" b="0" dirty="0"/>
          </a:p>
        </p:txBody>
      </p:sp>
      <p:sp>
        <p:nvSpPr>
          <p:cNvPr id="3" name="コンテンツ プレースホルダー 2">
            <a:extLst>
              <a:ext uri="{FF2B5EF4-FFF2-40B4-BE49-F238E27FC236}">
                <a16:creationId xmlns:a16="http://schemas.microsoft.com/office/drawing/2014/main" id="{D7A57679-4A5B-154C-8448-F1DC2D72B626}"/>
              </a:ext>
            </a:extLst>
          </p:cNvPr>
          <p:cNvSpPr>
            <a:spLocks noGrp="1"/>
          </p:cNvSpPr>
          <p:nvPr>
            <p:ph sz="half" idx="2"/>
          </p:nvPr>
        </p:nvSpPr>
        <p:spPr>
          <a:xfrm>
            <a:off x="629842" y="2505075"/>
            <a:ext cx="3868340" cy="1711818"/>
          </a:xfrm>
        </p:spPr>
        <p:txBody>
          <a:bodyPr>
            <a:normAutofit lnSpcReduction="10000"/>
          </a:bodyPr>
          <a:lstStyle/>
          <a:p>
            <a:r>
              <a:rPr lang="ja-JP" altLang="en-US" sz="2400"/>
              <a:t>ユーザが記述したモデルの上に情報を提示する</a:t>
            </a:r>
            <a:endParaRPr lang="en-US" altLang="ja-JP" sz="2400" dirty="0"/>
          </a:p>
          <a:p>
            <a:r>
              <a:rPr lang="ja-JP" altLang="en-US" sz="2400"/>
              <a:t>各スレッドが読み出す値を表示する</a:t>
            </a:r>
            <a:endParaRPr lang="en-US" altLang="ja-JP" sz="2400" dirty="0"/>
          </a:p>
        </p:txBody>
      </p:sp>
      <p:sp>
        <p:nvSpPr>
          <p:cNvPr id="6" name="テキスト プレースホルダー 5">
            <a:extLst>
              <a:ext uri="{FF2B5EF4-FFF2-40B4-BE49-F238E27FC236}">
                <a16:creationId xmlns:a16="http://schemas.microsoft.com/office/drawing/2014/main" id="{37B4035E-671F-044B-AC9A-D7EBD382DA7B}"/>
              </a:ext>
            </a:extLst>
          </p:cNvPr>
          <p:cNvSpPr>
            <a:spLocks noGrp="1"/>
          </p:cNvSpPr>
          <p:nvPr>
            <p:ph type="body" sz="quarter" idx="3"/>
          </p:nvPr>
        </p:nvSpPr>
        <p:spPr/>
        <p:txBody>
          <a:bodyPr/>
          <a:lstStyle/>
          <a:p>
            <a:r>
              <a:rPr lang="en-US" b="0" dirty="0"/>
              <a:t>iSPIN</a:t>
            </a:r>
          </a:p>
        </p:txBody>
      </p:sp>
      <p:sp>
        <p:nvSpPr>
          <p:cNvPr id="7" name="コンテンツ プレースホルダー 6">
            <a:extLst>
              <a:ext uri="{FF2B5EF4-FFF2-40B4-BE49-F238E27FC236}">
                <a16:creationId xmlns:a16="http://schemas.microsoft.com/office/drawing/2014/main" id="{7DFA6030-51F1-A144-B968-E276B44CB806}"/>
              </a:ext>
            </a:extLst>
          </p:cNvPr>
          <p:cNvSpPr>
            <a:spLocks noGrp="1"/>
          </p:cNvSpPr>
          <p:nvPr>
            <p:ph sz="quarter" idx="4"/>
          </p:nvPr>
        </p:nvSpPr>
        <p:spPr/>
        <p:txBody>
          <a:bodyPr>
            <a:normAutofit lnSpcReduction="10000"/>
          </a:bodyPr>
          <a:lstStyle/>
          <a:p>
            <a:r>
              <a:rPr lang="en-US" altLang="ja-JP" sz="2400" dirty="0"/>
              <a:t>SPIN</a:t>
            </a:r>
            <a:r>
              <a:rPr lang="ja-JP" altLang="en-US" sz="2400"/>
              <a:t>が出力した反例の上に情報を提示する</a:t>
            </a:r>
            <a:endParaRPr lang="en-US" altLang="ja-JP" sz="2000" dirty="0"/>
          </a:p>
          <a:p>
            <a:r>
              <a:rPr lang="ja-JP" altLang="en-US" sz="2400"/>
              <a:t>各スレッドが読み出す値はデータ構造から読み解く必要がある</a:t>
            </a:r>
            <a:endParaRPr lang="en-US" altLang="ja-JP" sz="2400" dirty="0"/>
          </a:p>
          <a:p>
            <a:r>
              <a:rPr lang="ja-JP" altLang="en-US" sz="2400"/>
              <a:t>未反映の</a:t>
            </a:r>
            <a:r>
              <a:rPr lang="en-US" altLang="ja-JP" sz="2400" dirty="0">
                <a:latin typeface="Courier New" panose="02070309020205020404" pitchFamily="49" charset="0"/>
                <a:cs typeface="Courier New" panose="02070309020205020404" pitchFamily="49" charset="0"/>
              </a:rPr>
              <a:t>WRITE</a:t>
            </a:r>
            <a:r>
              <a:rPr lang="ja-JP" altLang="en-US" sz="2400"/>
              <a:t>はデータ構造から読み解く必要がある</a:t>
            </a:r>
            <a:endParaRPr lang="en-US" altLang="ja-JP" sz="2400" dirty="0"/>
          </a:p>
          <a:p>
            <a:r>
              <a:rPr lang="ja-JP" altLang="en-US" sz="2400"/>
              <a:t>メモリ順序はデータ構造から読み解く必要がある</a:t>
            </a:r>
            <a:endParaRPr lang="en-US" altLang="ja-JP" sz="2400" dirty="0"/>
          </a:p>
        </p:txBody>
      </p:sp>
      <p:sp>
        <p:nvSpPr>
          <p:cNvPr id="4" name="スライド番号プレースホルダー 3">
            <a:extLst>
              <a:ext uri="{FF2B5EF4-FFF2-40B4-BE49-F238E27FC236}">
                <a16:creationId xmlns:a16="http://schemas.microsoft.com/office/drawing/2014/main" id="{4424733E-C019-8545-BB2A-6E50DBC30454}"/>
              </a:ext>
            </a:extLst>
          </p:cNvPr>
          <p:cNvSpPr>
            <a:spLocks noGrp="1"/>
          </p:cNvSpPr>
          <p:nvPr>
            <p:ph type="sldNum" sz="quarter" idx="12"/>
          </p:nvPr>
        </p:nvSpPr>
        <p:spPr/>
        <p:txBody>
          <a:bodyPr/>
          <a:lstStyle/>
          <a:p>
            <a:fld id="{1B5EABC8-8B1E-0F4D-B7D7-FD4CED23A004}" type="slidenum">
              <a:rPr lang="en-US" smtClean="0"/>
              <a:t>28</a:t>
            </a:fld>
            <a:endParaRPr lang="en-US"/>
          </a:p>
        </p:txBody>
      </p:sp>
      <p:sp>
        <p:nvSpPr>
          <p:cNvPr id="8" name="コンテンツ プレースホルダー 2">
            <a:extLst>
              <a:ext uri="{FF2B5EF4-FFF2-40B4-BE49-F238E27FC236}">
                <a16:creationId xmlns:a16="http://schemas.microsoft.com/office/drawing/2014/main" id="{A0197B52-DDC8-7D4C-B794-7EA9440068E4}"/>
              </a:ext>
            </a:extLst>
          </p:cNvPr>
          <p:cNvSpPr txBox="1">
            <a:spLocks/>
          </p:cNvSpPr>
          <p:nvPr/>
        </p:nvSpPr>
        <p:spPr>
          <a:xfrm>
            <a:off x="627459" y="4216893"/>
            <a:ext cx="3868340" cy="95994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ja-JP" altLang="en-US" sz="2400"/>
              <a:t>未反映の</a:t>
            </a:r>
            <a:r>
              <a:rPr lang="en-US" altLang="ja-JP" sz="2400" dirty="0">
                <a:latin typeface="Courier New" panose="02070309020205020404" pitchFamily="49" charset="0"/>
                <a:cs typeface="Courier New" panose="02070309020205020404" pitchFamily="49" charset="0"/>
              </a:rPr>
              <a:t>WRITE</a:t>
            </a:r>
            <a:r>
              <a:rPr lang="ja-JP" altLang="en-US" sz="2400"/>
              <a:t>をハイライトする</a:t>
            </a:r>
            <a:endParaRPr lang="en-US" altLang="ja-JP" sz="2400" dirty="0"/>
          </a:p>
        </p:txBody>
      </p:sp>
      <p:sp>
        <p:nvSpPr>
          <p:cNvPr id="9" name="コンテンツ プレースホルダー 2">
            <a:extLst>
              <a:ext uri="{FF2B5EF4-FFF2-40B4-BE49-F238E27FC236}">
                <a16:creationId xmlns:a16="http://schemas.microsoft.com/office/drawing/2014/main" id="{02B6F833-22F4-EF4A-8B47-B92E0ACD1A7B}"/>
              </a:ext>
            </a:extLst>
          </p:cNvPr>
          <p:cNvSpPr txBox="1">
            <a:spLocks/>
          </p:cNvSpPr>
          <p:nvPr/>
        </p:nvSpPr>
        <p:spPr>
          <a:xfrm>
            <a:off x="625076" y="5176837"/>
            <a:ext cx="3868340" cy="114712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ja-JP" altLang="en-US" sz="2400"/>
              <a:t>プログラム順序とメモリ順序が異なる</a:t>
            </a:r>
            <a:r>
              <a:rPr lang="en-US" altLang="ja-JP" sz="2400" dirty="0">
                <a:latin typeface="Courier New" panose="02070309020205020404" pitchFamily="49" charset="0"/>
                <a:cs typeface="Courier New" panose="02070309020205020404" pitchFamily="49" charset="0"/>
              </a:rPr>
              <a:t>WRITE</a:t>
            </a:r>
            <a:r>
              <a:rPr lang="ja-JP" altLang="en-US" sz="2400"/>
              <a:t>を強調する</a:t>
            </a:r>
            <a:endParaRPr lang="en-US" altLang="ja-JP" sz="2400" dirty="0"/>
          </a:p>
        </p:txBody>
      </p:sp>
    </p:spTree>
    <p:extLst>
      <p:ext uri="{BB962C8B-B14F-4D97-AF65-F5344CB8AC3E}">
        <p14:creationId xmlns:p14="http://schemas.microsoft.com/office/powerpoint/2010/main" val="13428690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FAD467F-C471-984D-82B9-BDD9A15FA559}"/>
              </a:ext>
            </a:extLst>
          </p:cNvPr>
          <p:cNvSpPr>
            <a:spLocks noGrp="1"/>
          </p:cNvSpPr>
          <p:nvPr>
            <p:ph type="title"/>
          </p:nvPr>
        </p:nvSpPr>
        <p:spPr/>
        <p:txBody>
          <a:bodyPr/>
          <a:lstStyle/>
          <a:p>
            <a:r>
              <a:rPr lang="ja-JP" altLang="en-US"/>
              <a:t>関連研究</a:t>
            </a:r>
            <a:endParaRPr lang="en-US" dirty="0"/>
          </a:p>
        </p:txBody>
      </p:sp>
      <p:sp>
        <p:nvSpPr>
          <p:cNvPr id="3" name="コンテンツ プレースホルダー 2">
            <a:extLst>
              <a:ext uri="{FF2B5EF4-FFF2-40B4-BE49-F238E27FC236}">
                <a16:creationId xmlns:a16="http://schemas.microsoft.com/office/drawing/2014/main" id="{79260E54-5BF8-E44F-8547-4B4B298FBA0B}"/>
              </a:ext>
            </a:extLst>
          </p:cNvPr>
          <p:cNvSpPr>
            <a:spLocks noGrp="1"/>
          </p:cNvSpPr>
          <p:nvPr>
            <p:ph idx="1"/>
          </p:nvPr>
        </p:nvSpPr>
        <p:spPr/>
        <p:txBody>
          <a:bodyPr/>
          <a:lstStyle/>
          <a:p>
            <a:r>
              <a:rPr lang="en-US" dirty="0" err="1"/>
              <a:t>McSPIN</a:t>
            </a:r>
            <a:r>
              <a:rPr lang="en-US" dirty="0"/>
              <a:t>[Abe et al., ‘17]</a:t>
            </a:r>
          </a:p>
          <a:p>
            <a:pPr lvl="1"/>
            <a:r>
              <a:rPr lang="ja-JP" altLang="en-US"/>
              <a:t>メモリ順序を考慮してモデル検査する</a:t>
            </a:r>
            <a:endParaRPr lang="en-US" altLang="ja-JP" dirty="0"/>
          </a:p>
          <a:p>
            <a:pPr lvl="1"/>
            <a:r>
              <a:rPr lang="ja-JP" altLang="en-US"/>
              <a:t>反例に相当するのは</a:t>
            </a:r>
            <a:r>
              <a:rPr lang="en-US" altLang="ja-JP" dirty="0" err="1"/>
              <a:t>McSPIN</a:t>
            </a:r>
            <a:r>
              <a:rPr lang="ja-JP" altLang="en-US"/>
              <a:t>が使用する中間言語の実行トレースで，ユーザが読み解くのは困難である</a:t>
            </a:r>
            <a:endParaRPr lang="en-US" altLang="ja-JP" dirty="0"/>
          </a:p>
          <a:p>
            <a:pPr lvl="1"/>
            <a:endParaRPr lang="en-US" altLang="ja-JP" dirty="0"/>
          </a:p>
          <a:p>
            <a:r>
              <a:rPr lang="en-US" altLang="ja-JP" dirty="0" err="1"/>
              <a:t>DiPro</a:t>
            </a:r>
            <a:r>
              <a:rPr lang="en-US" altLang="ja-JP" dirty="0"/>
              <a:t>[</a:t>
            </a:r>
            <a:r>
              <a:rPr lang="en-US" altLang="ja-JP" dirty="0" err="1"/>
              <a:t>Aljazzar</a:t>
            </a:r>
            <a:r>
              <a:rPr lang="en-US" altLang="ja-JP" dirty="0"/>
              <a:t> et al., ‘11]</a:t>
            </a:r>
          </a:p>
          <a:p>
            <a:pPr lvl="1"/>
            <a:r>
              <a:rPr lang="ja-JP" altLang="en-US"/>
              <a:t>モデル検査の状態を網羅したグラフ上に反例の実行パスを表示する</a:t>
            </a:r>
            <a:endParaRPr lang="en-US" altLang="ja-JP" dirty="0"/>
          </a:p>
          <a:p>
            <a:pPr lvl="1"/>
            <a:r>
              <a:rPr lang="ja-JP" altLang="en-US"/>
              <a:t>メモリ順序を考慮したモデル検査では，通った実行パスよりもメモリアクセス命令がメモリに反映されたタイミングが重要である</a:t>
            </a:r>
            <a:endParaRPr lang="en-US" altLang="ja-JP" dirty="0"/>
          </a:p>
        </p:txBody>
      </p:sp>
      <p:sp>
        <p:nvSpPr>
          <p:cNvPr id="4" name="スライド番号プレースホルダー 3">
            <a:extLst>
              <a:ext uri="{FF2B5EF4-FFF2-40B4-BE49-F238E27FC236}">
                <a16:creationId xmlns:a16="http://schemas.microsoft.com/office/drawing/2014/main" id="{4003A53C-943E-FB49-9A19-3E4680AF2CA5}"/>
              </a:ext>
            </a:extLst>
          </p:cNvPr>
          <p:cNvSpPr>
            <a:spLocks noGrp="1"/>
          </p:cNvSpPr>
          <p:nvPr>
            <p:ph type="sldNum" sz="quarter" idx="12"/>
          </p:nvPr>
        </p:nvSpPr>
        <p:spPr/>
        <p:txBody>
          <a:bodyPr/>
          <a:lstStyle/>
          <a:p>
            <a:fld id="{1B5EABC8-8B1E-0F4D-B7D7-FD4CED23A004}" type="slidenum">
              <a:rPr lang="en-US" smtClean="0"/>
              <a:t>29</a:t>
            </a:fld>
            <a:endParaRPr lang="en-US"/>
          </a:p>
        </p:txBody>
      </p:sp>
    </p:spTree>
    <p:extLst>
      <p:ext uri="{BB962C8B-B14F-4D97-AF65-F5344CB8AC3E}">
        <p14:creationId xmlns:p14="http://schemas.microsoft.com/office/powerpoint/2010/main" val="22202741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B3C5EFD-908B-8D49-8F4D-E01FBB332AEA}"/>
              </a:ext>
            </a:extLst>
          </p:cNvPr>
          <p:cNvSpPr>
            <a:spLocks noGrp="1"/>
          </p:cNvSpPr>
          <p:nvPr>
            <p:ph type="title"/>
          </p:nvPr>
        </p:nvSpPr>
        <p:spPr/>
        <p:txBody>
          <a:bodyPr/>
          <a:lstStyle/>
          <a:p>
            <a:r>
              <a:rPr lang="en-US" dirty="0"/>
              <a:t>SPIN[Holzmann, ‘91]</a:t>
            </a:r>
          </a:p>
        </p:txBody>
      </p:sp>
      <p:sp>
        <p:nvSpPr>
          <p:cNvPr id="3" name="コンテンツ プレースホルダー 2">
            <a:extLst>
              <a:ext uri="{FF2B5EF4-FFF2-40B4-BE49-F238E27FC236}">
                <a16:creationId xmlns:a16="http://schemas.microsoft.com/office/drawing/2014/main" id="{E9F9F385-4F3C-5A4F-8B7F-A64AF273A03C}"/>
              </a:ext>
            </a:extLst>
          </p:cNvPr>
          <p:cNvSpPr>
            <a:spLocks noGrp="1"/>
          </p:cNvSpPr>
          <p:nvPr>
            <p:ph idx="1"/>
          </p:nvPr>
        </p:nvSpPr>
        <p:spPr/>
        <p:txBody>
          <a:bodyPr/>
          <a:lstStyle/>
          <a:p>
            <a:r>
              <a:rPr lang="ja-JP" altLang="en-US"/>
              <a:t>並行プログラムのモデル検査に使用される</a:t>
            </a:r>
            <a:endParaRPr lang="en-US" altLang="ja-JP" dirty="0"/>
          </a:p>
          <a:p>
            <a:r>
              <a:rPr lang="ja-JP" altLang="en-US"/>
              <a:t>モデルの全プログラム順序を検査する</a:t>
            </a:r>
            <a:endParaRPr lang="en-US" altLang="ja-JP" dirty="0"/>
          </a:p>
          <a:p>
            <a:r>
              <a:rPr lang="ja-JP" altLang="en-US"/>
              <a:t>エラーを検出するとエラーに至るまでの実行トレース（反例）を出力する</a:t>
            </a:r>
            <a:endParaRPr lang="en-US" altLang="ja-JP" dirty="0"/>
          </a:p>
          <a:p>
            <a:pPr marL="0" indent="0">
              <a:buNone/>
            </a:pPr>
            <a:r>
              <a:rPr lang="ja-JP" altLang="en-US"/>
              <a:t>モデル：プログラムを専用の記述言語</a:t>
            </a:r>
            <a:r>
              <a:rPr lang="en-US" altLang="ja-JP" dirty="0"/>
              <a:t>Promela</a:t>
            </a:r>
            <a:r>
              <a:rPr lang="ja-JP" altLang="en-US"/>
              <a:t>で書き換えたもの</a:t>
            </a:r>
            <a:endParaRPr lang="en-US" altLang="ja-JP" dirty="0"/>
          </a:p>
        </p:txBody>
      </p:sp>
      <p:grpSp>
        <p:nvGrpSpPr>
          <p:cNvPr id="4" name="グループ化 3">
            <a:extLst>
              <a:ext uri="{FF2B5EF4-FFF2-40B4-BE49-F238E27FC236}">
                <a16:creationId xmlns:a16="http://schemas.microsoft.com/office/drawing/2014/main" id="{6BF82D09-4753-5046-8332-BFBD1993600D}"/>
              </a:ext>
            </a:extLst>
          </p:cNvPr>
          <p:cNvGrpSpPr/>
          <p:nvPr/>
        </p:nvGrpSpPr>
        <p:grpSpPr>
          <a:xfrm>
            <a:off x="2073632" y="5026389"/>
            <a:ext cx="3357682" cy="913716"/>
            <a:chOff x="1292304" y="4905643"/>
            <a:chExt cx="3357682" cy="913716"/>
          </a:xfrm>
        </p:grpSpPr>
        <p:sp>
          <p:nvSpPr>
            <p:cNvPr id="5" name="角丸四角形 4">
              <a:extLst>
                <a:ext uri="{FF2B5EF4-FFF2-40B4-BE49-F238E27FC236}">
                  <a16:creationId xmlns:a16="http://schemas.microsoft.com/office/drawing/2014/main" id="{41C48E71-B76D-C74E-959A-38C5B2A8EE40}"/>
                </a:ext>
              </a:extLst>
            </p:cNvPr>
            <p:cNvSpPr/>
            <p:nvPr/>
          </p:nvSpPr>
          <p:spPr>
            <a:xfrm>
              <a:off x="1292304" y="4905643"/>
              <a:ext cx="1509745" cy="913716"/>
            </a:xfrm>
            <a:prstGeom prst="roundRect">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800">
                  <a:solidFill>
                    <a:schemeClr val="accent5"/>
                  </a:solidFill>
                  <a:latin typeface="+mn-ea"/>
                </a:rPr>
                <a:t>モデル</a:t>
              </a:r>
              <a:endParaRPr lang="en-US" altLang="ja-JP" sz="2400" dirty="0">
                <a:solidFill>
                  <a:schemeClr val="accent5"/>
                </a:solidFill>
                <a:latin typeface="+mn-ea"/>
              </a:endParaRPr>
            </a:p>
          </p:txBody>
        </p:sp>
        <p:sp>
          <p:nvSpPr>
            <p:cNvPr id="6" name="正方形/長方形 5">
              <a:extLst>
                <a:ext uri="{FF2B5EF4-FFF2-40B4-BE49-F238E27FC236}">
                  <a16:creationId xmlns:a16="http://schemas.microsoft.com/office/drawing/2014/main" id="{17040CBD-C9AE-E24B-95C6-218BCFB5818B}"/>
                </a:ext>
              </a:extLst>
            </p:cNvPr>
            <p:cNvSpPr/>
            <p:nvPr/>
          </p:nvSpPr>
          <p:spPr>
            <a:xfrm>
              <a:off x="3284556" y="4945759"/>
              <a:ext cx="1365430" cy="832475"/>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dirty="0">
                  <a:solidFill>
                    <a:schemeClr val="tx1"/>
                  </a:solidFill>
                  <a:latin typeface="+mn-ea"/>
                </a:rPr>
                <a:t>SPIN</a:t>
              </a:r>
              <a:endParaRPr lang="en-US" sz="2400" dirty="0">
                <a:solidFill>
                  <a:schemeClr val="tx1"/>
                </a:solidFill>
                <a:latin typeface="+mn-ea"/>
              </a:endParaRPr>
            </a:p>
          </p:txBody>
        </p:sp>
        <p:cxnSp>
          <p:nvCxnSpPr>
            <p:cNvPr id="8" name="直線矢印コネクタ 7">
              <a:extLst>
                <a:ext uri="{FF2B5EF4-FFF2-40B4-BE49-F238E27FC236}">
                  <a16:creationId xmlns:a16="http://schemas.microsoft.com/office/drawing/2014/main" id="{B6DEAA7F-624D-FB48-9EBC-0C35A796E37F}"/>
                </a:ext>
              </a:extLst>
            </p:cNvPr>
            <p:cNvCxnSpPr>
              <a:cxnSpLocks/>
              <a:stCxn id="5" idx="3"/>
              <a:endCxn id="6" idx="1"/>
            </p:cNvCxnSpPr>
            <p:nvPr/>
          </p:nvCxnSpPr>
          <p:spPr>
            <a:xfrm flipV="1">
              <a:off x="2802049" y="5361997"/>
              <a:ext cx="482507" cy="50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0" name="1 つの角を切り取った四角形 9">
            <a:extLst>
              <a:ext uri="{FF2B5EF4-FFF2-40B4-BE49-F238E27FC236}">
                <a16:creationId xmlns:a16="http://schemas.microsoft.com/office/drawing/2014/main" id="{30EE970B-CF5D-3F4D-915D-F75443875460}"/>
              </a:ext>
            </a:extLst>
          </p:cNvPr>
          <p:cNvSpPr/>
          <p:nvPr/>
        </p:nvSpPr>
        <p:spPr>
          <a:xfrm>
            <a:off x="6370693" y="5690947"/>
            <a:ext cx="1096957" cy="914400"/>
          </a:xfrm>
          <a:prstGeom prst="snip1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ja-JP" altLang="en-US" sz="2800"/>
              <a:t>反例</a:t>
            </a:r>
            <a:endParaRPr lang="en-US" sz="2000" dirty="0"/>
          </a:p>
        </p:txBody>
      </p:sp>
      <p:cxnSp>
        <p:nvCxnSpPr>
          <p:cNvPr id="11" name="カギ線コネクタ 10">
            <a:extLst>
              <a:ext uri="{FF2B5EF4-FFF2-40B4-BE49-F238E27FC236}">
                <a16:creationId xmlns:a16="http://schemas.microsoft.com/office/drawing/2014/main" id="{C3073E62-F721-9948-ACAD-92328968322A}"/>
              </a:ext>
            </a:extLst>
          </p:cNvPr>
          <p:cNvCxnSpPr>
            <a:cxnSpLocks/>
          </p:cNvCxnSpPr>
          <p:nvPr/>
        </p:nvCxnSpPr>
        <p:spPr>
          <a:xfrm flipV="1">
            <a:off x="5431314" y="4789186"/>
            <a:ext cx="939379" cy="693557"/>
          </a:xfrm>
          <a:prstGeom prst="bentConnector3">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カギ線コネクタ 11">
            <a:extLst>
              <a:ext uri="{FF2B5EF4-FFF2-40B4-BE49-F238E27FC236}">
                <a16:creationId xmlns:a16="http://schemas.microsoft.com/office/drawing/2014/main" id="{1F2EDA2D-CF21-F242-B5CC-EC625EFE3139}"/>
              </a:ext>
            </a:extLst>
          </p:cNvPr>
          <p:cNvCxnSpPr>
            <a:cxnSpLocks/>
            <a:endCxn id="10" idx="2"/>
          </p:cNvCxnSpPr>
          <p:nvPr/>
        </p:nvCxnSpPr>
        <p:spPr>
          <a:xfrm>
            <a:off x="5431314" y="5488642"/>
            <a:ext cx="939379" cy="659505"/>
          </a:xfrm>
          <a:prstGeom prst="bentConnector3">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テキスト ボックス 12">
            <a:extLst>
              <a:ext uri="{FF2B5EF4-FFF2-40B4-BE49-F238E27FC236}">
                <a16:creationId xmlns:a16="http://schemas.microsoft.com/office/drawing/2014/main" id="{BB76F88A-6D5F-1842-B418-2360B737851E}"/>
              </a:ext>
            </a:extLst>
          </p:cNvPr>
          <p:cNvSpPr txBox="1"/>
          <p:nvPr/>
        </p:nvSpPr>
        <p:spPr>
          <a:xfrm>
            <a:off x="4562176" y="5974699"/>
            <a:ext cx="1338828" cy="369332"/>
          </a:xfrm>
          <a:prstGeom prst="rect">
            <a:avLst/>
          </a:prstGeom>
          <a:noFill/>
        </p:spPr>
        <p:txBody>
          <a:bodyPr wrap="none" rtlCol="0">
            <a:spAutoFit/>
          </a:bodyPr>
          <a:lstStyle/>
          <a:p>
            <a:r>
              <a:rPr lang="ja-JP" altLang="en-US"/>
              <a:t>エラーあり</a:t>
            </a:r>
            <a:endParaRPr lang="en-US" dirty="0"/>
          </a:p>
        </p:txBody>
      </p:sp>
      <p:sp>
        <p:nvSpPr>
          <p:cNvPr id="14" name="テキスト ボックス 13">
            <a:extLst>
              <a:ext uri="{FF2B5EF4-FFF2-40B4-BE49-F238E27FC236}">
                <a16:creationId xmlns:a16="http://schemas.microsoft.com/office/drawing/2014/main" id="{529C6042-B85A-BB40-9DCB-88C918204D7B}"/>
              </a:ext>
            </a:extLst>
          </p:cNvPr>
          <p:cNvSpPr txBox="1"/>
          <p:nvPr/>
        </p:nvSpPr>
        <p:spPr>
          <a:xfrm>
            <a:off x="4562176" y="4662622"/>
            <a:ext cx="1338828" cy="369332"/>
          </a:xfrm>
          <a:prstGeom prst="rect">
            <a:avLst/>
          </a:prstGeom>
          <a:noFill/>
        </p:spPr>
        <p:txBody>
          <a:bodyPr wrap="none" rtlCol="0">
            <a:spAutoFit/>
          </a:bodyPr>
          <a:lstStyle/>
          <a:p>
            <a:r>
              <a:rPr lang="ja-JP" altLang="en-US"/>
              <a:t>エラーなし</a:t>
            </a:r>
            <a:endParaRPr lang="en-US" dirty="0"/>
          </a:p>
        </p:txBody>
      </p:sp>
      <p:sp>
        <p:nvSpPr>
          <p:cNvPr id="18" name="テキスト ボックス 17">
            <a:extLst>
              <a:ext uri="{FF2B5EF4-FFF2-40B4-BE49-F238E27FC236}">
                <a16:creationId xmlns:a16="http://schemas.microsoft.com/office/drawing/2014/main" id="{B92AE823-FC11-E840-8218-9DC2148A4910}"/>
              </a:ext>
            </a:extLst>
          </p:cNvPr>
          <p:cNvSpPr txBox="1"/>
          <p:nvPr/>
        </p:nvSpPr>
        <p:spPr>
          <a:xfrm>
            <a:off x="6370693" y="4606125"/>
            <a:ext cx="1980029" cy="400110"/>
          </a:xfrm>
          <a:prstGeom prst="rect">
            <a:avLst/>
          </a:prstGeom>
          <a:noFill/>
        </p:spPr>
        <p:txBody>
          <a:bodyPr wrap="none" rtlCol="0">
            <a:spAutoFit/>
          </a:bodyPr>
          <a:lstStyle/>
          <a:p>
            <a:r>
              <a:rPr lang="ja-JP" altLang="en-US" sz="2000"/>
              <a:t>プログラム順序</a:t>
            </a:r>
            <a:endParaRPr lang="en-US" sz="2000" dirty="0"/>
          </a:p>
        </p:txBody>
      </p:sp>
      <p:grpSp>
        <p:nvGrpSpPr>
          <p:cNvPr id="19" name="グループ化 18">
            <a:extLst>
              <a:ext uri="{FF2B5EF4-FFF2-40B4-BE49-F238E27FC236}">
                <a16:creationId xmlns:a16="http://schemas.microsoft.com/office/drawing/2014/main" id="{0532414A-A276-1D41-A928-C64CA33C8A93}"/>
              </a:ext>
            </a:extLst>
          </p:cNvPr>
          <p:cNvGrpSpPr/>
          <p:nvPr/>
        </p:nvGrpSpPr>
        <p:grpSpPr>
          <a:xfrm rot="170148">
            <a:off x="8246050" y="4592790"/>
            <a:ext cx="538602" cy="349161"/>
            <a:chOff x="8111712" y="1024713"/>
            <a:chExt cx="1126359" cy="730188"/>
          </a:xfrm>
        </p:grpSpPr>
        <p:sp>
          <p:nvSpPr>
            <p:cNvPr id="20" name="斜め縞 19">
              <a:extLst>
                <a:ext uri="{FF2B5EF4-FFF2-40B4-BE49-F238E27FC236}">
                  <a16:creationId xmlns:a16="http://schemas.microsoft.com/office/drawing/2014/main" id="{DAF58EAF-8699-684E-BDC8-B47334940E4E}"/>
                </a:ext>
              </a:extLst>
            </p:cNvPr>
            <p:cNvSpPr/>
            <p:nvPr/>
          </p:nvSpPr>
          <p:spPr>
            <a:xfrm rot="5870477">
              <a:off x="8082196" y="1234289"/>
              <a:ext cx="550128" cy="491095"/>
            </a:xfrm>
            <a:prstGeom prst="diagStripe">
              <a:avLst>
                <a:gd name="adj" fmla="val 54655"/>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 name="斜め縞 20">
              <a:extLst>
                <a:ext uri="{FF2B5EF4-FFF2-40B4-BE49-F238E27FC236}">
                  <a16:creationId xmlns:a16="http://schemas.microsoft.com/office/drawing/2014/main" id="{BD89740F-00C0-0B4D-A2A0-66CB85C6C49B}"/>
                </a:ext>
              </a:extLst>
            </p:cNvPr>
            <p:cNvSpPr/>
            <p:nvPr/>
          </p:nvSpPr>
          <p:spPr>
            <a:xfrm rot="19518858">
              <a:off x="8325366" y="1024713"/>
              <a:ext cx="912705" cy="544340"/>
            </a:xfrm>
            <a:prstGeom prst="diagStripe">
              <a:avLst>
                <a:gd name="adj" fmla="val 6986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7" name="スライド番号プレースホルダー 6">
            <a:extLst>
              <a:ext uri="{FF2B5EF4-FFF2-40B4-BE49-F238E27FC236}">
                <a16:creationId xmlns:a16="http://schemas.microsoft.com/office/drawing/2014/main" id="{BE97258F-E38F-E04F-BC1D-764BD82ED0F7}"/>
              </a:ext>
            </a:extLst>
          </p:cNvPr>
          <p:cNvSpPr>
            <a:spLocks noGrp="1"/>
          </p:cNvSpPr>
          <p:nvPr>
            <p:ph type="sldNum" sz="quarter" idx="12"/>
          </p:nvPr>
        </p:nvSpPr>
        <p:spPr/>
        <p:txBody>
          <a:bodyPr/>
          <a:lstStyle/>
          <a:p>
            <a:fld id="{1B5EABC8-8B1E-0F4D-B7D7-FD4CED23A004}" type="slidenum">
              <a:rPr lang="en-US" smtClean="0"/>
              <a:t>3</a:t>
            </a:fld>
            <a:endParaRPr lang="en-US"/>
          </a:p>
        </p:txBody>
      </p:sp>
    </p:spTree>
    <p:extLst>
      <p:ext uri="{BB962C8B-B14F-4D97-AF65-F5344CB8AC3E}">
        <p14:creationId xmlns:p14="http://schemas.microsoft.com/office/powerpoint/2010/main" val="32772066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C5E3DC1-C026-2D4D-A5EF-D48C9B73FF83}"/>
              </a:ext>
            </a:extLst>
          </p:cNvPr>
          <p:cNvSpPr>
            <a:spLocks noGrp="1"/>
          </p:cNvSpPr>
          <p:nvPr>
            <p:ph type="title"/>
          </p:nvPr>
        </p:nvSpPr>
        <p:spPr/>
        <p:txBody>
          <a:bodyPr/>
          <a:lstStyle/>
          <a:p>
            <a:r>
              <a:rPr lang="ja-JP" altLang="en-US"/>
              <a:t>まとめ</a:t>
            </a:r>
            <a:endParaRPr lang="en-US" dirty="0"/>
          </a:p>
        </p:txBody>
      </p:sp>
      <p:sp>
        <p:nvSpPr>
          <p:cNvPr id="3" name="コンテンツ プレースホルダー 2">
            <a:extLst>
              <a:ext uri="{FF2B5EF4-FFF2-40B4-BE49-F238E27FC236}">
                <a16:creationId xmlns:a16="http://schemas.microsoft.com/office/drawing/2014/main" id="{4A6AF072-D452-1C49-8954-5701F6B64E3C}"/>
              </a:ext>
            </a:extLst>
          </p:cNvPr>
          <p:cNvSpPr>
            <a:spLocks noGrp="1"/>
          </p:cNvSpPr>
          <p:nvPr>
            <p:ph idx="1"/>
          </p:nvPr>
        </p:nvSpPr>
        <p:spPr/>
        <p:txBody>
          <a:bodyPr/>
          <a:lstStyle/>
          <a:p>
            <a:r>
              <a:rPr lang="ja-JP" altLang="en-US"/>
              <a:t>並行プログラムではプログラム順序だけでなくメモリ順序を考慮して検査する必要がある</a:t>
            </a:r>
            <a:endParaRPr lang="en-US" altLang="ja-JP" dirty="0"/>
          </a:p>
          <a:p>
            <a:r>
              <a:rPr lang="en-US" altLang="ja-JP" dirty="0"/>
              <a:t>MMLib</a:t>
            </a:r>
            <a:r>
              <a:rPr lang="ja-JP" altLang="en-US"/>
              <a:t>は並行プログラムをメモリ順序を考慮してモデル検査するためのライブラリである</a:t>
            </a:r>
            <a:endParaRPr lang="en-US" altLang="ja-JP" dirty="0"/>
          </a:p>
          <a:p>
            <a:r>
              <a:rPr lang="ja-JP" altLang="en-US"/>
              <a:t>本発表では</a:t>
            </a:r>
            <a:r>
              <a:rPr lang="en-US" altLang="ja-JP" dirty="0"/>
              <a:t>MMLib</a:t>
            </a:r>
            <a:r>
              <a:rPr lang="ja-JP" altLang="en-US"/>
              <a:t>を使ったモデルの反例を可視化するソフトウェアを開発した</a:t>
            </a:r>
            <a:endParaRPr lang="en-US" altLang="ja-JP" dirty="0"/>
          </a:p>
          <a:p>
            <a:r>
              <a:rPr lang="ja-JP" altLang="en-US"/>
              <a:t>本反例可視化ソフトウェアを使用することで反例を読み解くことなくバグを理解できる</a:t>
            </a:r>
            <a:endParaRPr lang="en-US" altLang="ja-JP" dirty="0"/>
          </a:p>
        </p:txBody>
      </p:sp>
      <p:sp>
        <p:nvSpPr>
          <p:cNvPr id="4" name="スライド番号プレースホルダー 3">
            <a:extLst>
              <a:ext uri="{FF2B5EF4-FFF2-40B4-BE49-F238E27FC236}">
                <a16:creationId xmlns:a16="http://schemas.microsoft.com/office/drawing/2014/main" id="{8DFE2978-2435-5C46-9978-7E9848B711AD}"/>
              </a:ext>
            </a:extLst>
          </p:cNvPr>
          <p:cNvSpPr>
            <a:spLocks noGrp="1"/>
          </p:cNvSpPr>
          <p:nvPr>
            <p:ph type="sldNum" sz="quarter" idx="12"/>
          </p:nvPr>
        </p:nvSpPr>
        <p:spPr/>
        <p:txBody>
          <a:bodyPr/>
          <a:lstStyle/>
          <a:p>
            <a:fld id="{1B5EABC8-8B1E-0F4D-B7D7-FD4CED23A004}" type="slidenum">
              <a:rPr lang="en-US" smtClean="0"/>
              <a:t>30</a:t>
            </a:fld>
            <a:endParaRPr lang="en-US"/>
          </a:p>
        </p:txBody>
      </p:sp>
    </p:spTree>
    <p:extLst>
      <p:ext uri="{BB962C8B-B14F-4D97-AF65-F5344CB8AC3E}">
        <p14:creationId xmlns:p14="http://schemas.microsoft.com/office/powerpoint/2010/main" val="967861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4DCA0EE-3EA0-BF4A-BE4D-605060FEFF22}"/>
              </a:ext>
            </a:extLst>
          </p:cNvPr>
          <p:cNvSpPr>
            <a:spLocks noGrp="1"/>
          </p:cNvSpPr>
          <p:nvPr>
            <p:ph type="title"/>
          </p:nvPr>
        </p:nvSpPr>
        <p:spPr/>
        <p:txBody>
          <a:bodyPr/>
          <a:lstStyle/>
          <a:p>
            <a:r>
              <a:rPr lang="ja-JP" altLang="en-US"/>
              <a:t>可視化の方針</a:t>
            </a:r>
            <a:endParaRPr lang="en-US" dirty="0"/>
          </a:p>
        </p:txBody>
      </p:sp>
      <p:sp>
        <p:nvSpPr>
          <p:cNvPr id="3" name="コンテンツ プレースホルダー 2">
            <a:extLst>
              <a:ext uri="{FF2B5EF4-FFF2-40B4-BE49-F238E27FC236}">
                <a16:creationId xmlns:a16="http://schemas.microsoft.com/office/drawing/2014/main" id="{748DA879-E02B-9547-9AB9-57000AB3F548}"/>
              </a:ext>
            </a:extLst>
          </p:cNvPr>
          <p:cNvSpPr>
            <a:spLocks noGrp="1"/>
          </p:cNvSpPr>
          <p:nvPr>
            <p:ph idx="1"/>
          </p:nvPr>
        </p:nvSpPr>
        <p:spPr>
          <a:xfrm>
            <a:off x="628650" y="1825624"/>
            <a:ext cx="7886700" cy="5032375"/>
          </a:xfrm>
        </p:spPr>
        <p:txBody>
          <a:bodyPr>
            <a:normAutofit fontScale="92500"/>
          </a:bodyPr>
          <a:lstStyle/>
          <a:p>
            <a:pPr marL="0" indent="0">
              <a:buNone/>
            </a:pPr>
            <a:r>
              <a:rPr lang="ja-JP" altLang="en-US"/>
              <a:t>反例を読む時の問題</a:t>
            </a:r>
            <a:endParaRPr lang="en-US" altLang="ja-JP" dirty="0"/>
          </a:p>
          <a:p>
            <a:pPr lvl="1"/>
            <a:r>
              <a:rPr lang="ja-JP" altLang="en-US"/>
              <a:t>反例とモデルとの対応を取るのが難しい</a:t>
            </a:r>
            <a:endParaRPr lang="en-US" altLang="ja-JP" dirty="0"/>
          </a:p>
          <a:p>
            <a:pPr lvl="1"/>
            <a:r>
              <a:rPr lang="ja-JP" altLang="en-US"/>
              <a:t>メモリ順序を読み解くのが難しい</a:t>
            </a:r>
            <a:endParaRPr lang="en-US" altLang="ja-JP" dirty="0"/>
          </a:p>
          <a:p>
            <a:pPr lvl="1"/>
            <a:endParaRPr lang="en-US" altLang="ja-JP" dirty="0"/>
          </a:p>
          <a:p>
            <a:pPr marL="0" indent="0">
              <a:buNone/>
            </a:pPr>
            <a:endParaRPr lang="en-US" altLang="ja-JP" dirty="0"/>
          </a:p>
          <a:p>
            <a:r>
              <a:rPr lang="ja-JP" altLang="en-US"/>
              <a:t>反例に現れる</a:t>
            </a:r>
            <a:r>
              <a:rPr lang="en-US" altLang="ja-JP" dirty="0"/>
              <a:t>MMLib</a:t>
            </a:r>
            <a:r>
              <a:rPr lang="ja-JP" altLang="en-US"/>
              <a:t>の内部の動作を隠蔽して，ユーザが記述したモデルの視点で情報を提示する</a:t>
            </a:r>
            <a:endParaRPr lang="en-US" altLang="ja-JP" dirty="0"/>
          </a:p>
          <a:p>
            <a:r>
              <a:rPr lang="ja-JP" altLang="en-US"/>
              <a:t>メモリアクセス命令がメモリに反映されたタイミングを視覚的に提示する</a:t>
            </a:r>
            <a:endParaRPr lang="en-US" altLang="ja-JP" dirty="0"/>
          </a:p>
          <a:p>
            <a:r>
              <a:rPr lang="ja-JP" altLang="en-US"/>
              <a:t>共有変数のメモリ上の値や各スレッドが観測する値をユーザが記述したモデルの視点で提示する</a:t>
            </a:r>
            <a:endParaRPr lang="en-US" altLang="ja-JP" dirty="0"/>
          </a:p>
        </p:txBody>
      </p:sp>
      <p:sp>
        <p:nvSpPr>
          <p:cNvPr id="4" name="下矢印 3">
            <a:extLst>
              <a:ext uri="{FF2B5EF4-FFF2-40B4-BE49-F238E27FC236}">
                <a16:creationId xmlns:a16="http://schemas.microsoft.com/office/drawing/2014/main" id="{17A69C41-F614-064B-A8A8-B1A09B1D14A5}"/>
              </a:ext>
            </a:extLst>
          </p:cNvPr>
          <p:cNvSpPr/>
          <p:nvPr/>
        </p:nvSpPr>
        <p:spPr>
          <a:xfrm>
            <a:off x="4195822" y="3248726"/>
            <a:ext cx="752355" cy="57873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スライド番号プレースホルダー 4">
            <a:extLst>
              <a:ext uri="{FF2B5EF4-FFF2-40B4-BE49-F238E27FC236}">
                <a16:creationId xmlns:a16="http://schemas.microsoft.com/office/drawing/2014/main" id="{AAFCD131-9D15-6F48-843E-CE9D99D84A3B}"/>
              </a:ext>
            </a:extLst>
          </p:cNvPr>
          <p:cNvSpPr>
            <a:spLocks noGrp="1"/>
          </p:cNvSpPr>
          <p:nvPr>
            <p:ph type="sldNum" sz="quarter" idx="12"/>
          </p:nvPr>
        </p:nvSpPr>
        <p:spPr/>
        <p:txBody>
          <a:bodyPr/>
          <a:lstStyle/>
          <a:p>
            <a:fld id="{1B5EABC8-8B1E-0F4D-B7D7-FD4CED23A004}" type="slidenum">
              <a:rPr lang="en-US" smtClean="0"/>
              <a:t>31</a:t>
            </a:fld>
            <a:endParaRPr lang="en-US"/>
          </a:p>
        </p:txBody>
      </p:sp>
    </p:spTree>
    <p:extLst>
      <p:ext uri="{BB962C8B-B14F-4D97-AF65-F5344CB8AC3E}">
        <p14:creationId xmlns:p14="http://schemas.microsoft.com/office/powerpoint/2010/main" val="1621279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B2F5E80-E474-8D46-8887-D418FF2B5BE1}"/>
              </a:ext>
            </a:extLst>
          </p:cNvPr>
          <p:cNvSpPr>
            <a:spLocks noGrp="1"/>
          </p:cNvSpPr>
          <p:nvPr>
            <p:ph type="title"/>
          </p:nvPr>
        </p:nvSpPr>
        <p:spPr/>
        <p:txBody>
          <a:bodyPr/>
          <a:lstStyle/>
          <a:p>
            <a:r>
              <a:rPr lang="en-US" altLang="ja-JP" dirty="0"/>
              <a:t>Promela</a:t>
            </a:r>
            <a:r>
              <a:rPr lang="ja-JP" altLang="en-US"/>
              <a:t>のモデル</a:t>
            </a:r>
            <a:endParaRPr lang="en-US" dirty="0"/>
          </a:p>
        </p:txBody>
      </p:sp>
      <p:grpSp>
        <p:nvGrpSpPr>
          <p:cNvPr id="5" name="グループ化 4">
            <a:extLst>
              <a:ext uri="{FF2B5EF4-FFF2-40B4-BE49-F238E27FC236}">
                <a16:creationId xmlns:a16="http://schemas.microsoft.com/office/drawing/2014/main" id="{5877E13C-429C-4A4F-80E5-3EE86798E2A6}"/>
              </a:ext>
            </a:extLst>
          </p:cNvPr>
          <p:cNvGrpSpPr/>
          <p:nvPr/>
        </p:nvGrpSpPr>
        <p:grpSpPr>
          <a:xfrm>
            <a:off x="656992" y="2205690"/>
            <a:ext cx="2332690" cy="1417596"/>
            <a:chOff x="2222878" y="2560431"/>
            <a:chExt cx="2332690" cy="1417596"/>
          </a:xfrm>
        </p:grpSpPr>
        <p:sp>
          <p:nvSpPr>
            <p:cNvPr id="6" name="テキスト ボックス 5">
              <a:extLst>
                <a:ext uri="{FF2B5EF4-FFF2-40B4-BE49-F238E27FC236}">
                  <a16:creationId xmlns:a16="http://schemas.microsoft.com/office/drawing/2014/main" id="{AC7A79C5-6C82-824E-8D09-5E9177DF1D3F}"/>
                </a:ext>
              </a:extLst>
            </p:cNvPr>
            <p:cNvSpPr txBox="1"/>
            <p:nvPr/>
          </p:nvSpPr>
          <p:spPr>
            <a:xfrm>
              <a:off x="2222878" y="3023920"/>
              <a:ext cx="2332690" cy="954107"/>
            </a:xfrm>
            <a:prstGeom prst="rect">
              <a:avLst/>
            </a:prstGeom>
            <a:solidFill>
              <a:schemeClr val="accent1">
                <a:alpha val="21000"/>
              </a:schemeClr>
            </a:solidFill>
            <a:ln>
              <a:solidFill>
                <a:schemeClr val="accent1"/>
              </a:solidFill>
            </a:ln>
          </p:spPr>
          <p:txBody>
            <a:bodyPr wrap="none" rtlCol="0">
              <a:spAutoFit/>
            </a:bodyPr>
            <a:lstStyle/>
            <a:p>
              <a:r>
                <a:rPr lang="en-US" sz="2800" dirty="0">
                  <a:latin typeface="Courier New" panose="02070309020205020404" pitchFamily="49" charset="0"/>
                  <a:cs typeface="Courier New" panose="02070309020205020404" pitchFamily="49" charset="0"/>
                </a:rPr>
                <a:t>X = 1;</a:t>
              </a:r>
            </a:p>
            <a:p>
              <a:r>
                <a:rPr lang="en-US" sz="2800" dirty="0">
                  <a:latin typeface="Courier New" panose="02070309020205020404" pitchFamily="49" charset="0"/>
                  <a:cs typeface="Courier New" panose="02070309020205020404" pitchFamily="49" charset="0"/>
                </a:rPr>
                <a:t>int a = Y;</a:t>
              </a:r>
            </a:p>
          </p:txBody>
        </p:sp>
        <p:sp>
          <p:nvSpPr>
            <p:cNvPr id="7" name="テキスト ボックス 6">
              <a:extLst>
                <a:ext uri="{FF2B5EF4-FFF2-40B4-BE49-F238E27FC236}">
                  <a16:creationId xmlns:a16="http://schemas.microsoft.com/office/drawing/2014/main" id="{2E9A855E-7E00-584E-BF1F-2C2F742CD242}"/>
                </a:ext>
              </a:extLst>
            </p:cNvPr>
            <p:cNvSpPr txBox="1"/>
            <p:nvPr/>
          </p:nvSpPr>
          <p:spPr>
            <a:xfrm>
              <a:off x="2400010" y="2560431"/>
              <a:ext cx="1978427" cy="523220"/>
            </a:xfrm>
            <a:prstGeom prst="rect">
              <a:avLst/>
            </a:prstGeom>
            <a:noFill/>
          </p:spPr>
          <p:txBody>
            <a:bodyPr wrap="none" rtlCol="0">
              <a:spAutoFit/>
            </a:bodyPr>
            <a:lstStyle/>
            <a:p>
              <a:r>
                <a:rPr lang="ja-JP" altLang="en-US" sz="2800"/>
                <a:t>スレッド</a:t>
              </a:r>
              <a:r>
                <a:rPr lang="en-US" altLang="ja-JP" sz="2800" dirty="0"/>
                <a:t>T0</a:t>
              </a:r>
              <a:endParaRPr lang="en-US" sz="2800" dirty="0"/>
            </a:p>
          </p:txBody>
        </p:sp>
      </p:grpSp>
      <p:grpSp>
        <p:nvGrpSpPr>
          <p:cNvPr id="8" name="グループ化 7">
            <a:extLst>
              <a:ext uri="{FF2B5EF4-FFF2-40B4-BE49-F238E27FC236}">
                <a16:creationId xmlns:a16="http://schemas.microsoft.com/office/drawing/2014/main" id="{F51A408D-42B9-8047-B0BB-300C96806E28}"/>
              </a:ext>
            </a:extLst>
          </p:cNvPr>
          <p:cNvGrpSpPr/>
          <p:nvPr/>
        </p:nvGrpSpPr>
        <p:grpSpPr>
          <a:xfrm>
            <a:off x="656992" y="3782296"/>
            <a:ext cx="2332690" cy="1417722"/>
            <a:chOff x="2222878" y="2559634"/>
            <a:chExt cx="2332690" cy="1417722"/>
          </a:xfrm>
        </p:grpSpPr>
        <p:sp>
          <p:nvSpPr>
            <p:cNvPr id="9" name="テキスト ボックス 8">
              <a:extLst>
                <a:ext uri="{FF2B5EF4-FFF2-40B4-BE49-F238E27FC236}">
                  <a16:creationId xmlns:a16="http://schemas.microsoft.com/office/drawing/2014/main" id="{D64B4A88-B40C-5E41-8EA3-493E96AD30AA}"/>
                </a:ext>
              </a:extLst>
            </p:cNvPr>
            <p:cNvSpPr txBox="1"/>
            <p:nvPr/>
          </p:nvSpPr>
          <p:spPr>
            <a:xfrm>
              <a:off x="2222878" y="3023249"/>
              <a:ext cx="2332690" cy="954107"/>
            </a:xfrm>
            <a:prstGeom prst="rect">
              <a:avLst/>
            </a:prstGeom>
            <a:solidFill>
              <a:srgbClr val="FF0000">
                <a:alpha val="21000"/>
              </a:srgbClr>
            </a:solidFill>
            <a:ln>
              <a:solidFill>
                <a:schemeClr val="accent1"/>
              </a:solidFill>
            </a:ln>
          </p:spPr>
          <p:txBody>
            <a:bodyPr wrap="none" rtlCol="0">
              <a:spAutoFit/>
            </a:bodyPr>
            <a:lstStyle/>
            <a:p>
              <a:r>
                <a:rPr lang="en-US" sz="2800" dirty="0">
                  <a:latin typeface="Courier New" panose="02070309020205020404" pitchFamily="49" charset="0"/>
                  <a:cs typeface="Courier New" panose="02070309020205020404" pitchFamily="49" charset="0"/>
                </a:rPr>
                <a:t>Y = 1;</a:t>
              </a:r>
            </a:p>
            <a:p>
              <a:r>
                <a:rPr lang="en-US" sz="2800" dirty="0">
                  <a:latin typeface="Courier New" panose="02070309020205020404" pitchFamily="49" charset="0"/>
                  <a:cs typeface="Courier New" panose="02070309020205020404" pitchFamily="49" charset="0"/>
                </a:rPr>
                <a:t>int b = X;</a:t>
              </a:r>
            </a:p>
          </p:txBody>
        </p:sp>
        <p:sp>
          <p:nvSpPr>
            <p:cNvPr id="10" name="テキスト ボックス 9">
              <a:extLst>
                <a:ext uri="{FF2B5EF4-FFF2-40B4-BE49-F238E27FC236}">
                  <a16:creationId xmlns:a16="http://schemas.microsoft.com/office/drawing/2014/main" id="{606E8836-B940-C345-81CA-6A45C45F6A31}"/>
                </a:ext>
              </a:extLst>
            </p:cNvPr>
            <p:cNvSpPr txBox="1"/>
            <p:nvPr/>
          </p:nvSpPr>
          <p:spPr>
            <a:xfrm>
              <a:off x="2400010" y="2559634"/>
              <a:ext cx="1978427" cy="523220"/>
            </a:xfrm>
            <a:prstGeom prst="rect">
              <a:avLst/>
            </a:prstGeom>
            <a:noFill/>
          </p:spPr>
          <p:txBody>
            <a:bodyPr wrap="none" rtlCol="0">
              <a:spAutoFit/>
            </a:bodyPr>
            <a:lstStyle/>
            <a:p>
              <a:r>
                <a:rPr lang="ja-JP" altLang="en-US" sz="2800"/>
                <a:t>スレッド</a:t>
              </a:r>
              <a:r>
                <a:rPr lang="en-US" altLang="ja-JP" sz="2800" dirty="0"/>
                <a:t>T1</a:t>
              </a:r>
              <a:endParaRPr lang="en-US" sz="2800" dirty="0"/>
            </a:p>
          </p:txBody>
        </p:sp>
      </p:grpSp>
      <p:sp>
        <p:nvSpPr>
          <p:cNvPr id="11" name="テキスト ボックス 10">
            <a:extLst>
              <a:ext uri="{FF2B5EF4-FFF2-40B4-BE49-F238E27FC236}">
                <a16:creationId xmlns:a16="http://schemas.microsoft.com/office/drawing/2014/main" id="{F6D43200-9B6E-D845-9161-C5D9E70B5BEF}"/>
              </a:ext>
            </a:extLst>
          </p:cNvPr>
          <p:cNvSpPr txBox="1"/>
          <p:nvPr/>
        </p:nvSpPr>
        <p:spPr>
          <a:xfrm>
            <a:off x="30822" y="1612549"/>
            <a:ext cx="5376793" cy="523220"/>
          </a:xfrm>
          <a:prstGeom prst="rect">
            <a:avLst/>
          </a:prstGeom>
          <a:noFill/>
        </p:spPr>
        <p:txBody>
          <a:bodyPr wrap="none" rtlCol="0">
            <a:spAutoFit/>
          </a:bodyPr>
          <a:lstStyle/>
          <a:p>
            <a:r>
              <a:rPr lang="ja-JP" altLang="en-US" sz="2800">
                <a:latin typeface="+mn-ea"/>
              </a:rPr>
              <a:t>グローバル変数：</a:t>
            </a:r>
            <a:r>
              <a:rPr lang="en-US" altLang="ja-JP" sz="2800" dirty="0">
                <a:latin typeface="Courier New" panose="02070309020205020404" pitchFamily="49" charset="0"/>
                <a:cs typeface="Courier New" panose="02070309020205020404" pitchFamily="49" charset="0"/>
              </a:rPr>
              <a:t>X = 0</a:t>
            </a:r>
            <a:r>
              <a:rPr lang="en-US" altLang="ja-JP" sz="2800" dirty="0"/>
              <a:t>, </a:t>
            </a:r>
            <a:r>
              <a:rPr lang="en-US" altLang="ja-JP" sz="2800" dirty="0">
                <a:latin typeface="Courier New" panose="02070309020205020404" pitchFamily="49" charset="0"/>
                <a:cs typeface="Courier New" panose="02070309020205020404" pitchFamily="49" charset="0"/>
              </a:rPr>
              <a:t>Y = 0</a:t>
            </a:r>
          </a:p>
        </p:txBody>
      </p:sp>
      <p:sp>
        <p:nvSpPr>
          <p:cNvPr id="22" name="右矢印 21">
            <a:extLst>
              <a:ext uri="{FF2B5EF4-FFF2-40B4-BE49-F238E27FC236}">
                <a16:creationId xmlns:a16="http://schemas.microsoft.com/office/drawing/2014/main" id="{2514C64B-E64C-F945-991C-1146149E2347}"/>
              </a:ext>
            </a:extLst>
          </p:cNvPr>
          <p:cNvSpPr/>
          <p:nvPr/>
        </p:nvSpPr>
        <p:spPr>
          <a:xfrm>
            <a:off x="3753850" y="3637020"/>
            <a:ext cx="699189" cy="64907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テキスト ボックス 22">
            <a:extLst>
              <a:ext uri="{FF2B5EF4-FFF2-40B4-BE49-F238E27FC236}">
                <a16:creationId xmlns:a16="http://schemas.microsoft.com/office/drawing/2014/main" id="{3C271F7E-DC56-7641-887A-72C4BE2D213F}"/>
              </a:ext>
            </a:extLst>
          </p:cNvPr>
          <p:cNvSpPr txBox="1"/>
          <p:nvPr/>
        </p:nvSpPr>
        <p:spPr>
          <a:xfrm>
            <a:off x="5312614" y="1693531"/>
            <a:ext cx="2949846" cy="5262979"/>
          </a:xfrm>
          <a:prstGeom prst="rect">
            <a:avLst/>
          </a:prstGeom>
          <a:noFill/>
          <a:ln>
            <a:solidFill>
              <a:schemeClr val="accent1"/>
            </a:solidFill>
          </a:ln>
        </p:spPr>
        <p:txBody>
          <a:bodyPr wrap="none" rtlCol="0">
            <a:spAutoFit/>
          </a:bodyPr>
          <a:lstStyle/>
          <a:p>
            <a:r>
              <a:rPr lang="en-US" sz="2400" dirty="0">
                <a:latin typeface="Courier New" panose="02070309020205020404" pitchFamily="49" charset="0"/>
                <a:cs typeface="Courier New" panose="02070309020205020404" pitchFamily="49" charset="0"/>
              </a:rPr>
              <a:t>int X;</a:t>
            </a:r>
          </a:p>
          <a:p>
            <a:r>
              <a:rPr lang="en-US" sz="2400" dirty="0">
                <a:latin typeface="Courier New" panose="02070309020205020404" pitchFamily="49" charset="0"/>
                <a:cs typeface="Courier New" panose="02070309020205020404" pitchFamily="49" charset="0"/>
              </a:rPr>
              <a:t>int Y;</a:t>
            </a:r>
          </a:p>
          <a:p>
            <a:endParaRPr lang="en-US" sz="2400" dirty="0">
              <a:latin typeface="Courier New" panose="02070309020205020404" pitchFamily="49" charset="0"/>
              <a:cs typeface="Courier New" panose="02070309020205020404" pitchFamily="49" charset="0"/>
            </a:endParaRPr>
          </a:p>
          <a:p>
            <a:r>
              <a:rPr lang="en-US" sz="2400" dirty="0">
                <a:latin typeface="Courier New" panose="02070309020205020404" pitchFamily="49" charset="0"/>
                <a:cs typeface="Courier New" panose="02070309020205020404" pitchFamily="49" charset="0"/>
              </a:rPr>
              <a:t>proctype T0() {</a:t>
            </a:r>
          </a:p>
          <a:p>
            <a:r>
              <a:rPr lang="en-US" sz="2400" dirty="0">
                <a:latin typeface="Courier New" panose="02070309020205020404" pitchFamily="49" charset="0"/>
                <a:cs typeface="Courier New" panose="02070309020205020404" pitchFamily="49" charset="0"/>
              </a:rPr>
              <a:t>  int a;  </a:t>
            </a:r>
          </a:p>
          <a:p>
            <a:r>
              <a:rPr lang="en-US" sz="2400" dirty="0">
                <a:latin typeface="Courier New" panose="02070309020205020404" pitchFamily="49" charset="0"/>
                <a:cs typeface="Courier New" panose="02070309020205020404" pitchFamily="49" charset="0"/>
              </a:rPr>
              <a:t>  X = 1;</a:t>
            </a:r>
          </a:p>
          <a:p>
            <a:r>
              <a:rPr lang="en-US" sz="2400" dirty="0">
                <a:latin typeface="Courier New" panose="02070309020205020404" pitchFamily="49" charset="0"/>
                <a:cs typeface="Courier New" panose="02070309020205020404" pitchFamily="49" charset="0"/>
              </a:rPr>
              <a:t>  a = Y;</a:t>
            </a:r>
          </a:p>
          <a:p>
            <a:r>
              <a:rPr lang="en-US" sz="2400" dirty="0">
                <a:latin typeface="Courier New" panose="02070309020205020404" pitchFamily="49" charset="0"/>
                <a:cs typeface="Courier New" panose="02070309020205020404" pitchFamily="49" charset="0"/>
              </a:rPr>
              <a:t>}</a:t>
            </a:r>
          </a:p>
          <a:p>
            <a:endParaRPr lang="en-US" sz="2400" dirty="0">
              <a:latin typeface="Courier New" panose="02070309020205020404" pitchFamily="49" charset="0"/>
              <a:cs typeface="Courier New" panose="02070309020205020404" pitchFamily="49" charset="0"/>
            </a:endParaRPr>
          </a:p>
          <a:p>
            <a:r>
              <a:rPr lang="en-US" sz="2400" dirty="0">
                <a:latin typeface="Courier New" panose="02070309020205020404" pitchFamily="49" charset="0"/>
                <a:cs typeface="Courier New" panose="02070309020205020404" pitchFamily="49" charset="0"/>
              </a:rPr>
              <a:t>proctype T1() {</a:t>
            </a:r>
          </a:p>
          <a:p>
            <a:r>
              <a:rPr lang="en-US" sz="2400" dirty="0">
                <a:latin typeface="Courier New" panose="02070309020205020404" pitchFamily="49" charset="0"/>
                <a:cs typeface="Courier New" panose="02070309020205020404" pitchFamily="49" charset="0"/>
              </a:rPr>
              <a:t>  int b;</a:t>
            </a:r>
          </a:p>
          <a:p>
            <a:r>
              <a:rPr lang="en-US" sz="2400" dirty="0">
                <a:latin typeface="Courier New" panose="02070309020205020404" pitchFamily="49" charset="0"/>
                <a:cs typeface="Courier New" panose="02070309020205020404" pitchFamily="49" charset="0"/>
              </a:rPr>
              <a:t>  Y = 1;</a:t>
            </a:r>
          </a:p>
          <a:p>
            <a:r>
              <a:rPr lang="en-US" sz="2400" dirty="0">
                <a:latin typeface="Courier New" panose="02070309020205020404" pitchFamily="49" charset="0"/>
                <a:cs typeface="Courier New" panose="02070309020205020404" pitchFamily="49" charset="0"/>
              </a:rPr>
              <a:t>  b = X;</a:t>
            </a:r>
            <a:br>
              <a:rPr lang="en-US" sz="2400" dirty="0">
                <a:latin typeface="Courier New" panose="02070309020205020404" pitchFamily="49" charset="0"/>
                <a:cs typeface="Courier New" panose="02070309020205020404" pitchFamily="49" charset="0"/>
              </a:rPr>
            </a:br>
            <a:r>
              <a:rPr lang="en-US" sz="2400" dirty="0">
                <a:latin typeface="Courier New" panose="02070309020205020404" pitchFamily="49" charset="0"/>
                <a:cs typeface="Courier New" panose="02070309020205020404" pitchFamily="49" charset="0"/>
              </a:rPr>
              <a:t>}</a:t>
            </a:r>
          </a:p>
        </p:txBody>
      </p:sp>
      <p:sp>
        <p:nvSpPr>
          <p:cNvPr id="24" name="角丸四角形吹き出し 23">
            <a:extLst>
              <a:ext uri="{FF2B5EF4-FFF2-40B4-BE49-F238E27FC236}">
                <a16:creationId xmlns:a16="http://schemas.microsoft.com/office/drawing/2014/main" id="{9F394993-8426-5348-8B9E-6F4F97DCE1A0}"/>
              </a:ext>
            </a:extLst>
          </p:cNvPr>
          <p:cNvSpPr/>
          <p:nvPr/>
        </p:nvSpPr>
        <p:spPr>
          <a:xfrm>
            <a:off x="2013733" y="5581258"/>
            <a:ext cx="2558267" cy="1116081"/>
          </a:xfrm>
          <a:prstGeom prst="wedgeRoundRectCallout">
            <a:avLst>
              <a:gd name="adj1" fmla="val 75675"/>
              <a:gd name="adj2" fmla="val -69671"/>
              <a:gd name="adj3" fmla="val 16667"/>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solidFill>
                  <a:schemeClr val="tx1"/>
                </a:solidFill>
                <a:latin typeface="Courier New" panose="02070309020205020404" pitchFamily="49" charset="0"/>
                <a:cs typeface="Courier New" panose="02070309020205020404" pitchFamily="49" charset="0"/>
              </a:rPr>
              <a:t>proctype</a:t>
            </a:r>
            <a:r>
              <a:rPr lang="ja-JP" altLang="en-US" sz="2400">
                <a:solidFill>
                  <a:schemeClr val="tx1"/>
                </a:solidFill>
              </a:rPr>
              <a:t>で</a:t>
            </a:r>
            <a:endParaRPr lang="en-US" altLang="ja-JP" sz="2400" dirty="0">
              <a:solidFill>
                <a:schemeClr val="tx1"/>
              </a:solidFill>
            </a:endParaRPr>
          </a:p>
          <a:p>
            <a:r>
              <a:rPr lang="ja-JP" altLang="en-US" sz="2400">
                <a:solidFill>
                  <a:schemeClr val="tx1"/>
                </a:solidFill>
              </a:rPr>
              <a:t>スレッドを定義</a:t>
            </a:r>
            <a:endParaRPr lang="en-US" sz="2400" dirty="0">
              <a:solidFill>
                <a:schemeClr val="tx1"/>
              </a:solidFill>
            </a:endParaRPr>
          </a:p>
        </p:txBody>
      </p:sp>
      <p:sp>
        <p:nvSpPr>
          <p:cNvPr id="3" name="スライド番号プレースホルダー 2">
            <a:extLst>
              <a:ext uri="{FF2B5EF4-FFF2-40B4-BE49-F238E27FC236}">
                <a16:creationId xmlns:a16="http://schemas.microsoft.com/office/drawing/2014/main" id="{D4400BCD-6B79-B94A-BA7F-3CCC37AAC9F8}"/>
              </a:ext>
            </a:extLst>
          </p:cNvPr>
          <p:cNvSpPr>
            <a:spLocks noGrp="1"/>
          </p:cNvSpPr>
          <p:nvPr>
            <p:ph type="sldNum" sz="quarter" idx="12"/>
          </p:nvPr>
        </p:nvSpPr>
        <p:spPr/>
        <p:txBody>
          <a:bodyPr/>
          <a:lstStyle/>
          <a:p>
            <a:fld id="{1B5EABC8-8B1E-0F4D-B7D7-FD4CED23A004}" type="slidenum">
              <a:rPr lang="en-US" smtClean="0"/>
              <a:t>32</a:t>
            </a:fld>
            <a:endParaRPr lang="en-US"/>
          </a:p>
        </p:txBody>
      </p:sp>
    </p:spTree>
    <p:extLst>
      <p:ext uri="{BB962C8B-B14F-4D97-AF65-F5344CB8AC3E}">
        <p14:creationId xmlns:p14="http://schemas.microsoft.com/office/powerpoint/2010/main" val="83602151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E84D3C2-9717-5B46-A479-62983DAB7403}"/>
              </a:ext>
            </a:extLst>
          </p:cNvPr>
          <p:cNvSpPr>
            <a:spLocks noGrp="1"/>
          </p:cNvSpPr>
          <p:nvPr>
            <p:ph type="title"/>
          </p:nvPr>
        </p:nvSpPr>
        <p:spPr/>
        <p:txBody>
          <a:bodyPr/>
          <a:lstStyle/>
          <a:p>
            <a:r>
              <a:rPr lang="en-US" dirty="0"/>
              <a:t>MMLib</a:t>
            </a:r>
            <a:r>
              <a:rPr lang="ja-JP" altLang="en-US"/>
              <a:t>を使ったモデル</a:t>
            </a:r>
            <a:endParaRPr lang="en-US" dirty="0"/>
          </a:p>
        </p:txBody>
      </p:sp>
      <p:sp>
        <p:nvSpPr>
          <p:cNvPr id="4" name="テキスト ボックス 3">
            <a:extLst>
              <a:ext uri="{FF2B5EF4-FFF2-40B4-BE49-F238E27FC236}">
                <a16:creationId xmlns:a16="http://schemas.microsoft.com/office/drawing/2014/main" id="{95E0432A-92BC-C848-A578-AB7E0CCA4E0F}"/>
              </a:ext>
            </a:extLst>
          </p:cNvPr>
          <p:cNvSpPr txBox="1"/>
          <p:nvPr/>
        </p:nvSpPr>
        <p:spPr>
          <a:xfrm>
            <a:off x="313268" y="1771418"/>
            <a:ext cx="2949846" cy="4893647"/>
          </a:xfrm>
          <a:prstGeom prst="rect">
            <a:avLst/>
          </a:prstGeom>
          <a:noFill/>
          <a:ln>
            <a:solidFill>
              <a:schemeClr val="accent1"/>
            </a:solidFill>
          </a:ln>
        </p:spPr>
        <p:txBody>
          <a:bodyPr wrap="none" rtlCol="0">
            <a:spAutoFit/>
          </a:bodyPr>
          <a:lstStyle/>
          <a:p>
            <a:r>
              <a:rPr lang="en-US" sz="2400" dirty="0">
                <a:latin typeface="Courier New" panose="02070309020205020404" pitchFamily="49" charset="0"/>
                <a:cs typeface="Courier New" panose="02070309020205020404" pitchFamily="49" charset="0"/>
              </a:rPr>
              <a:t>int X;</a:t>
            </a:r>
          </a:p>
          <a:p>
            <a:r>
              <a:rPr lang="en-US" sz="2400" dirty="0">
                <a:latin typeface="Courier New" panose="02070309020205020404" pitchFamily="49" charset="0"/>
                <a:cs typeface="Courier New" panose="02070309020205020404" pitchFamily="49" charset="0"/>
              </a:rPr>
              <a:t>int Y;</a:t>
            </a:r>
          </a:p>
          <a:p>
            <a:endParaRPr lang="en-US" sz="2400" dirty="0">
              <a:latin typeface="Courier New" panose="02070309020205020404" pitchFamily="49" charset="0"/>
              <a:cs typeface="Courier New" panose="02070309020205020404" pitchFamily="49" charset="0"/>
            </a:endParaRPr>
          </a:p>
          <a:p>
            <a:r>
              <a:rPr lang="en-US" sz="2400" dirty="0">
                <a:latin typeface="Courier New" panose="02070309020205020404" pitchFamily="49" charset="0"/>
                <a:cs typeface="Courier New" panose="02070309020205020404" pitchFamily="49" charset="0"/>
              </a:rPr>
              <a:t>proctype T0() {</a:t>
            </a:r>
          </a:p>
          <a:p>
            <a:r>
              <a:rPr lang="en-US" sz="2400" dirty="0">
                <a:latin typeface="Courier New" panose="02070309020205020404" pitchFamily="49" charset="0"/>
                <a:cs typeface="Courier New" panose="02070309020205020404" pitchFamily="49" charset="0"/>
              </a:rPr>
              <a:t>  int a;</a:t>
            </a:r>
          </a:p>
          <a:p>
            <a:r>
              <a:rPr lang="en-US" sz="2400" dirty="0">
                <a:latin typeface="Courier New" panose="02070309020205020404" pitchFamily="49" charset="0"/>
                <a:cs typeface="Courier New" panose="02070309020205020404" pitchFamily="49" charset="0"/>
              </a:rPr>
              <a:t>  X = 1;</a:t>
            </a:r>
          </a:p>
          <a:p>
            <a:r>
              <a:rPr lang="en-US" sz="2400" dirty="0">
                <a:latin typeface="Courier New" panose="02070309020205020404" pitchFamily="49" charset="0"/>
                <a:cs typeface="Courier New" panose="02070309020205020404" pitchFamily="49" charset="0"/>
              </a:rPr>
              <a:t>  a = Y;</a:t>
            </a:r>
          </a:p>
          <a:p>
            <a:r>
              <a:rPr lang="en-US" sz="2400" dirty="0">
                <a:latin typeface="Courier New" panose="02070309020205020404" pitchFamily="49" charset="0"/>
                <a:cs typeface="Courier New" panose="02070309020205020404" pitchFamily="49" charset="0"/>
              </a:rPr>
              <a:t>}</a:t>
            </a:r>
          </a:p>
          <a:p>
            <a:r>
              <a:rPr lang="en-US" sz="2400" dirty="0">
                <a:latin typeface="Courier New" panose="02070309020205020404" pitchFamily="49" charset="0"/>
                <a:cs typeface="Courier New" panose="02070309020205020404" pitchFamily="49" charset="0"/>
              </a:rPr>
              <a:t>proctype T1() {</a:t>
            </a:r>
          </a:p>
          <a:p>
            <a:r>
              <a:rPr lang="en-US" sz="2400" dirty="0">
                <a:latin typeface="Courier New" panose="02070309020205020404" pitchFamily="49" charset="0"/>
                <a:cs typeface="Courier New" panose="02070309020205020404" pitchFamily="49" charset="0"/>
              </a:rPr>
              <a:t>  int b;</a:t>
            </a:r>
          </a:p>
          <a:p>
            <a:r>
              <a:rPr lang="en-US" sz="2400" dirty="0">
                <a:latin typeface="Courier New" panose="02070309020205020404" pitchFamily="49" charset="0"/>
                <a:cs typeface="Courier New" panose="02070309020205020404" pitchFamily="49" charset="0"/>
              </a:rPr>
              <a:t>  Y = 1;</a:t>
            </a:r>
          </a:p>
          <a:p>
            <a:r>
              <a:rPr lang="en-US" sz="2400" dirty="0">
                <a:latin typeface="Courier New" panose="02070309020205020404" pitchFamily="49" charset="0"/>
                <a:cs typeface="Courier New" panose="02070309020205020404" pitchFamily="49" charset="0"/>
              </a:rPr>
              <a:t>  b = X;</a:t>
            </a:r>
            <a:br>
              <a:rPr lang="en-US" sz="2400" dirty="0">
                <a:latin typeface="Courier New" panose="02070309020205020404" pitchFamily="49" charset="0"/>
                <a:cs typeface="Courier New" panose="02070309020205020404" pitchFamily="49" charset="0"/>
              </a:rPr>
            </a:br>
            <a:r>
              <a:rPr lang="en-US" sz="2400" dirty="0">
                <a:latin typeface="Courier New" panose="02070309020205020404" pitchFamily="49" charset="0"/>
                <a:cs typeface="Courier New" panose="02070309020205020404" pitchFamily="49" charset="0"/>
              </a:rPr>
              <a:t>}</a:t>
            </a:r>
          </a:p>
        </p:txBody>
      </p:sp>
      <p:sp>
        <p:nvSpPr>
          <p:cNvPr id="5" name="右矢印 4">
            <a:extLst>
              <a:ext uri="{FF2B5EF4-FFF2-40B4-BE49-F238E27FC236}">
                <a16:creationId xmlns:a16="http://schemas.microsoft.com/office/drawing/2014/main" id="{F010046F-78ED-F543-BB03-FAF28E303A3E}"/>
              </a:ext>
            </a:extLst>
          </p:cNvPr>
          <p:cNvSpPr/>
          <p:nvPr/>
        </p:nvSpPr>
        <p:spPr>
          <a:xfrm>
            <a:off x="3316371" y="3429000"/>
            <a:ext cx="699189" cy="64907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テキスト ボックス 5">
            <a:extLst>
              <a:ext uri="{FF2B5EF4-FFF2-40B4-BE49-F238E27FC236}">
                <a16:creationId xmlns:a16="http://schemas.microsoft.com/office/drawing/2014/main" id="{54761077-0786-7C4F-B6DE-B0243C797DF5}"/>
              </a:ext>
            </a:extLst>
          </p:cNvPr>
          <p:cNvSpPr txBox="1"/>
          <p:nvPr/>
        </p:nvSpPr>
        <p:spPr>
          <a:xfrm>
            <a:off x="4071005" y="1431044"/>
            <a:ext cx="3134191" cy="5262979"/>
          </a:xfrm>
          <a:prstGeom prst="rect">
            <a:avLst/>
          </a:prstGeom>
          <a:noFill/>
          <a:ln>
            <a:solidFill>
              <a:schemeClr val="accent1"/>
            </a:solidFill>
          </a:ln>
        </p:spPr>
        <p:txBody>
          <a:bodyPr wrap="none" rtlCol="0">
            <a:spAutoFit/>
          </a:bodyPr>
          <a:lstStyle/>
          <a:p>
            <a:r>
              <a:rPr lang="en-US" sz="2400" dirty="0">
                <a:solidFill>
                  <a:schemeClr val="accent2"/>
                </a:solidFill>
                <a:latin typeface="Courier New" panose="02070309020205020404" pitchFamily="49" charset="0"/>
                <a:cs typeface="Courier New" panose="02070309020205020404" pitchFamily="49" charset="0"/>
              </a:rPr>
              <a:t>#include “pso.h”</a:t>
            </a:r>
          </a:p>
          <a:p>
            <a:r>
              <a:rPr lang="en-US" sz="2400" dirty="0">
                <a:solidFill>
                  <a:schemeClr val="accent2"/>
                </a:solidFill>
                <a:latin typeface="Courier New" panose="02070309020205020404" pitchFamily="49" charset="0"/>
                <a:cs typeface="Courier New" panose="02070309020205020404" pitchFamily="49" charset="0"/>
              </a:rPr>
              <a:t>#define X 0</a:t>
            </a:r>
          </a:p>
          <a:p>
            <a:r>
              <a:rPr lang="en-US" sz="2400" dirty="0">
                <a:solidFill>
                  <a:schemeClr val="accent2"/>
                </a:solidFill>
                <a:latin typeface="Courier New" panose="02070309020205020404" pitchFamily="49" charset="0"/>
                <a:cs typeface="Courier New" panose="02070309020205020404" pitchFamily="49" charset="0"/>
              </a:rPr>
              <a:t>#define Y 1</a:t>
            </a:r>
          </a:p>
          <a:p>
            <a:endParaRPr lang="en-US" sz="2400" dirty="0">
              <a:latin typeface="Courier New" panose="02070309020205020404" pitchFamily="49" charset="0"/>
              <a:cs typeface="Courier New" panose="02070309020205020404" pitchFamily="49" charset="0"/>
            </a:endParaRPr>
          </a:p>
          <a:p>
            <a:r>
              <a:rPr lang="en-US" sz="2400" dirty="0">
                <a:latin typeface="Courier New" panose="02070309020205020404" pitchFamily="49" charset="0"/>
                <a:cs typeface="Courier New" panose="02070309020205020404" pitchFamily="49" charset="0"/>
              </a:rPr>
              <a:t>proctype T0() {</a:t>
            </a:r>
          </a:p>
          <a:p>
            <a:r>
              <a:rPr lang="en-US" sz="2400" dirty="0">
                <a:latin typeface="Courier New" panose="02070309020205020404" pitchFamily="49" charset="0"/>
                <a:cs typeface="Courier New" panose="02070309020205020404" pitchFamily="49" charset="0"/>
              </a:rPr>
              <a:t>  int a;</a:t>
            </a:r>
          </a:p>
          <a:p>
            <a:r>
              <a:rPr lang="en-US" sz="2400" dirty="0">
                <a:latin typeface="Courier New" panose="02070309020205020404" pitchFamily="49" charset="0"/>
                <a:cs typeface="Courier New" panose="02070309020205020404" pitchFamily="49" charset="0"/>
              </a:rPr>
              <a:t>  </a:t>
            </a:r>
            <a:r>
              <a:rPr lang="en-US" sz="2400" dirty="0">
                <a:solidFill>
                  <a:schemeClr val="accent2"/>
                </a:solidFill>
                <a:latin typeface="Courier New" panose="02070309020205020404" pitchFamily="49" charset="0"/>
                <a:cs typeface="Courier New" panose="02070309020205020404" pitchFamily="49" charset="0"/>
              </a:rPr>
              <a:t>WRITE(X, 1);</a:t>
            </a:r>
          </a:p>
          <a:p>
            <a:r>
              <a:rPr lang="en-US" sz="2400" dirty="0">
                <a:latin typeface="Courier New" panose="02070309020205020404" pitchFamily="49" charset="0"/>
                <a:cs typeface="Courier New" panose="02070309020205020404" pitchFamily="49" charset="0"/>
              </a:rPr>
              <a:t>  a = </a:t>
            </a:r>
            <a:r>
              <a:rPr lang="en-US" sz="2400" dirty="0">
                <a:solidFill>
                  <a:schemeClr val="accent2"/>
                </a:solidFill>
                <a:latin typeface="Courier New" panose="02070309020205020404" pitchFamily="49" charset="0"/>
                <a:cs typeface="Courier New" panose="02070309020205020404" pitchFamily="49" charset="0"/>
              </a:rPr>
              <a:t>READ(Y);</a:t>
            </a:r>
          </a:p>
          <a:p>
            <a:r>
              <a:rPr lang="en-US" sz="2400" dirty="0">
                <a:latin typeface="Courier New" panose="02070309020205020404" pitchFamily="49" charset="0"/>
                <a:cs typeface="Courier New" panose="02070309020205020404" pitchFamily="49" charset="0"/>
              </a:rPr>
              <a:t>}</a:t>
            </a:r>
          </a:p>
          <a:p>
            <a:r>
              <a:rPr lang="en-US" sz="2400" dirty="0">
                <a:latin typeface="Courier New" panose="02070309020205020404" pitchFamily="49" charset="0"/>
                <a:cs typeface="Courier New" panose="02070309020205020404" pitchFamily="49" charset="0"/>
              </a:rPr>
              <a:t>proctype T1() {</a:t>
            </a:r>
          </a:p>
          <a:p>
            <a:r>
              <a:rPr lang="en-US" sz="2400" dirty="0">
                <a:latin typeface="Courier New" panose="02070309020205020404" pitchFamily="49" charset="0"/>
                <a:cs typeface="Courier New" panose="02070309020205020404" pitchFamily="49" charset="0"/>
              </a:rPr>
              <a:t>  int b;</a:t>
            </a:r>
          </a:p>
          <a:p>
            <a:r>
              <a:rPr lang="en-US" sz="2400" dirty="0">
                <a:latin typeface="Courier New" panose="02070309020205020404" pitchFamily="49" charset="0"/>
                <a:cs typeface="Courier New" panose="02070309020205020404" pitchFamily="49" charset="0"/>
              </a:rPr>
              <a:t>  </a:t>
            </a:r>
            <a:r>
              <a:rPr lang="en-US" sz="2400" dirty="0">
                <a:solidFill>
                  <a:schemeClr val="accent2"/>
                </a:solidFill>
                <a:latin typeface="Courier New" panose="02070309020205020404" pitchFamily="49" charset="0"/>
                <a:cs typeface="Courier New" panose="02070309020205020404" pitchFamily="49" charset="0"/>
              </a:rPr>
              <a:t>WRITE(Y, 1);</a:t>
            </a:r>
          </a:p>
          <a:p>
            <a:r>
              <a:rPr lang="en-US" sz="2400" dirty="0">
                <a:latin typeface="Courier New" panose="02070309020205020404" pitchFamily="49" charset="0"/>
                <a:cs typeface="Courier New" panose="02070309020205020404" pitchFamily="49" charset="0"/>
              </a:rPr>
              <a:t>  b = </a:t>
            </a:r>
            <a:r>
              <a:rPr lang="en-US" sz="2400" dirty="0">
                <a:solidFill>
                  <a:schemeClr val="accent2"/>
                </a:solidFill>
                <a:latin typeface="Courier New" panose="02070309020205020404" pitchFamily="49" charset="0"/>
                <a:cs typeface="Courier New" panose="02070309020205020404" pitchFamily="49" charset="0"/>
              </a:rPr>
              <a:t>READ(X);</a:t>
            </a:r>
            <a:br>
              <a:rPr lang="en-US" sz="2400" dirty="0">
                <a:latin typeface="Courier New" panose="02070309020205020404" pitchFamily="49" charset="0"/>
                <a:cs typeface="Courier New" panose="02070309020205020404" pitchFamily="49" charset="0"/>
              </a:rPr>
            </a:br>
            <a:r>
              <a:rPr lang="en-US" sz="2400" dirty="0">
                <a:latin typeface="Courier New" panose="02070309020205020404" pitchFamily="49" charset="0"/>
                <a:cs typeface="Courier New" panose="02070309020205020404" pitchFamily="49" charset="0"/>
              </a:rPr>
              <a:t>}</a:t>
            </a:r>
          </a:p>
        </p:txBody>
      </p:sp>
      <p:sp>
        <p:nvSpPr>
          <p:cNvPr id="9" name="角丸四角形吹き出し 8">
            <a:extLst>
              <a:ext uri="{FF2B5EF4-FFF2-40B4-BE49-F238E27FC236}">
                <a16:creationId xmlns:a16="http://schemas.microsoft.com/office/drawing/2014/main" id="{C12909CA-BDC7-0541-BF6D-2A46C4D63E6F}"/>
              </a:ext>
            </a:extLst>
          </p:cNvPr>
          <p:cNvSpPr/>
          <p:nvPr/>
        </p:nvSpPr>
        <p:spPr>
          <a:xfrm>
            <a:off x="6266682" y="649895"/>
            <a:ext cx="1877027" cy="628452"/>
          </a:xfrm>
          <a:prstGeom prst="wedgeRoundRectCallout">
            <a:avLst>
              <a:gd name="adj1" fmla="val -33250"/>
              <a:gd name="adj2" fmla="val 88908"/>
              <a:gd name="adj3" fmla="val 16667"/>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2400">
                <a:solidFill>
                  <a:schemeClr val="tx1"/>
                </a:solidFill>
                <a:latin typeface="Courier New" panose="02070309020205020404" pitchFamily="49" charset="0"/>
                <a:cs typeface="Courier New" panose="02070309020205020404" pitchFamily="49" charset="0"/>
              </a:rPr>
              <a:t>ライブラリ</a:t>
            </a:r>
            <a:endParaRPr lang="en-US" sz="2400" dirty="0">
              <a:solidFill>
                <a:schemeClr val="tx1"/>
              </a:solidFill>
            </a:endParaRPr>
          </a:p>
        </p:txBody>
      </p:sp>
      <p:sp>
        <p:nvSpPr>
          <p:cNvPr id="10" name="角丸四角形吹き出し 9">
            <a:extLst>
              <a:ext uri="{FF2B5EF4-FFF2-40B4-BE49-F238E27FC236}">
                <a16:creationId xmlns:a16="http://schemas.microsoft.com/office/drawing/2014/main" id="{61136F89-A796-274B-9982-98DB163757E3}"/>
              </a:ext>
            </a:extLst>
          </p:cNvPr>
          <p:cNvSpPr/>
          <p:nvPr/>
        </p:nvSpPr>
        <p:spPr>
          <a:xfrm>
            <a:off x="6705469" y="1975458"/>
            <a:ext cx="2015105" cy="1082926"/>
          </a:xfrm>
          <a:prstGeom prst="wedgeRoundRectCallout">
            <a:avLst>
              <a:gd name="adj1" fmla="val -70395"/>
              <a:gd name="adj2" fmla="val -23947"/>
              <a:gd name="adj3" fmla="val 16667"/>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a:solidFill>
                  <a:schemeClr val="tx1"/>
                </a:solidFill>
              </a:rPr>
              <a:t>共有変数の対応付け</a:t>
            </a:r>
            <a:endParaRPr lang="en-US" altLang="ja-JP" sz="2400" dirty="0">
              <a:solidFill>
                <a:schemeClr val="tx1"/>
              </a:solidFill>
            </a:endParaRPr>
          </a:p>
        </p:txBody>
      </p:sp>
      <p:sp>
        <p:nvSpPr>
          <p:cNvPr id="3" name="スライド番号プレースホルダー 2">
            <a:extLst>
              <a:ext uri="{FF2B5EF4-FFF2-40B4-BE49-F238E27FC236}">
                <a16:creationId xmlns:a16="http://schemas.microsoft.com/office/drawing/2014/main" id="{C793B76F-CD54-DA4B-9FEE-3660AF004780}"/>
              </a:ext>
            </a:extLst>
          </p:cNvPr>
          <p:cNvSpPr>
            <a:spLocks noGrp="1"/>
          </p:cNvSpPr>
          <p:nvPr>
            <p:ph type="sldNum" sz="quarter" idx="12"/>
          </p:nvPr>
        </p:nvSpPr>
        <p:spPr/>
        <p:txBody>
          <a:bodyPr/>
          <a:lstStyle/>
          <a:p>
            <a:fld id="{1B5EABC8-8B1E-0F4D-B7D7-FD4CED23A004}" type="slidenum">
              <a:rPr lang="en-US" smtClean="0"/>
              <a:t>33</a:t>
            </a:fld>
            <a:endParaRPr lang="en-US"/>
          </a:p>
        </p:txBody>
      </p:sp>
    </p:spTree>
    <p:extLst>
      <p:ext uri="{BB962C8B-B14F-4D97-AF65-F5344CB8AC3E}">
        <p14:creationId xmlns:p14="http://schemas.microsoft.com/office/powerpoint/2010/main" val="196817723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B5F8A14-D646-B24A-A4AF-553AAF3691BF}"/>
              </a:ext>
            </a:extLst>
          </p:cNvPr>
          <p:cNvSpPr>
            <a:spLocks noGrp="1"/>
          </p:cNvSpPr>
          <p:nvPr>
            <p:ph type="title"/>
          </p:nvPr>
        </p:nvSpPr>
        <p:spPr/>
        <p:txBody>
          <a:bodyPr/>
          <a:lstStyle/>
          <a:p>
            <a:r>
              <a:rPr lang="ja-JP" altLang="en-US"/>
              <a:t>バグの理解に必要な情報</a:t>
            </a:r>
            <a:endParaRPr lang="en-US" dirty="0"/>
          </a:p>
        </p:txBody>
      </p:sp>
      <p:sp>
        <p:nvSpPr>
          <p:cNvPr id="3" name="コンテンツ プレースホルダー 2">
            <a:extLst>
              <a:ext uri="{FF2B5EF4-FFF2-40B4-BE49-F238E27FC236}">
                <a16:creationId xmlns:a16="http://schemas.microsoft.com/office/drawing/2014/main" id="{B2CA74D9-BE9C-4E40-A29E-837B507B1B8B}"/>
              </a:ext>
            </a:extLst>
          </p:cNvPr>
          <p:cNvSpPr>
            <a:spLocks noGrp="1"/>
          </p:cNvSpPr>
          <p:nvPr>
            <p:ph idx="1"/>
          </p:nvPr>
        </p:nvSpPr>
        <p:spPr/>
        <p:txBody>
          <a:bodyPr/>
          <a:lstStyle/>
          <a:p>
            <a:r>
              <a:rPr lang="ja-JP" altLang="en-US"/>
              <a:t>各スレッドの実行位置</a:t>
            </a:r>
            <a:endParaRPr lang="en-US" altLang="ja-JP" dirty="0"/>
          </a:p>
          <a:p>
            <a:r>
              <a:rPr lang="ja-JP" altLang="en-US"/>
              <a:t>共有変数やローカル変数のメモリ上の値と各スレッドが観測する値</a:t>
            </a:r>
            <a:endParaRPr lang="en-US" altLang="ja-JP" dirty="0"/>
          </a:p>
          <a:p>
            <a:r>
              <a:rPr lang="ja-JP" altLang="en-US"/>
              <a:t>各スレッドが実行したメモリアクセス命令のうち，メモリに反映されていない命令</a:t>
            </a:r>
            <a:endParaRPr lang="en-US" dirty="0"/>
          </a:p>
        </p:txBody>
      </p:sp>
      <p:sp>
        <p:nvSpPr>
          <p:cNvPr id="4" name="スライド番号プレースホルダー 3">
            <a:extLst>
              <a:ext uri="{FF2B5EF4-FFF2-40B4-BE49-F238E27FC236}">
                <a16:creationId xmlns:a16="http://schemas.microsoft.com/office/drawing/2014/main" id="{50F4C8DA-0E01-1A40-AFF5-D40EB37EB601}"/>
              </a:ext>
            </a:extLst>
          </p:cNvPr>
          <p:cNvSpPr>
            <a:spLocks noGrp="1"/>
          </p:cNvSpPr>
          <p:nvPr>
            <p:ph type="sldNum" sz="quarter" idx="12"/>
          </p:nvPr>
        </p:nvSpPr>
        <p:spPr/>
        <p:txBody>
          <a:bodyPr/>
          <a:lstStyle/>
          <a:p>
            <a:fld id="{1B5EABC8-8B1E-0F4D-B7D7-FD4CED23A004}" type="slidenum">
              <a:rPr lang="en-US" smtClean="0"/>
              <a:t>34</a:t>
            </a:fld>
            <a:endParaRPr lang="en-US"/>
          </a:p>
        </p:txBody>
      </p:sp>
    </p:spTree>
    <p:extLst>
      <p:ext uri="{BB962C8B-B14F-4D97-AF65-F5344CB8AC3E}">
        <p14:creationId xmlns:p14="http://schemas.microsoft.com/office/powerpoint/2010/main" val="80632436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F0FC5DB-01A2-1947-82B0-9646A5599254}"/>
              </a:ext>
            </a:extLst>
          </p:cNvPr>
          <p:cNvSpPr>
            <a:spLocks noGrp="1"/>
          </p:cNvSpPr>
          <p:nvPr>
            <p:ph type="title"/>
          </p:nvPr>
        </p:nvSpPr>
        <p:spPr/>
        <p:txBody>
          <a:bodyPr/>
          <a:lstStyle/>
          <a:p>
            <a:r>
              <a:rPr lang="ja-JP" altLang="en-US"/>
              <a:t>目次</a:t>
            </a:r>
            <a:endParaRPr lang="en-US" dirty="0"/>
          </a:p>
        </p:txBody>
      </p:sp>
      <p:sp>
        <p:nvSpPr>
          <p:cNvPr id="3" name="コンテンツ プレースホルダー 2">
            <a:extLst>
              <a:ext uri="{FF2B5EF4-FFF2-40B4-BE49-F238E27FC236}">
                <a16:creationId xmlns:a16="http://schemas.microsoft.com/office/drawing/2014/main" id="{8F0C45CB-425D-1745-B3C3-97F4C2233B6B}"/>
              </a:ext>
            </a:extLst>
          </p:cNvPr>
          <p:cNvSpPr>
            <a:spLocks noGrp="1"/>
          </p:cNvSpPr>
          <p:nvPr>
            <p:ph idx="1"/>
          </p:nvPr>
        </p:nvSpPr>
        <p:spPr/>
        <p:txBody>
          <a:bodyPr/>
          <a:lstStyle/>
          <a:p>
            <a:r>
              <a:rPr lang="ja-JP" altLang="en-US"/>
              <a:t>プログラム順序とメモリ順序</a:t>
            </a:r>
            <a:endParaRPr lang="en-US" altLang="ja-JP" dirty="0"/>
          </a:p>
          <a:p>
            <a:r>
              <a:rPr lang="en-US" altLang="ja-JP" dirty="0"/>
              <a:t>MMLib</a:t>
            </a:r>
          </a:p>
          <a:p>
            <a:r>
              <a:rPr lang="ja-JP" altLang="en-US"/>
              <a:t>反例可視化ソフトウェア</a:t>
            </a:r>
            <a:endParaRPr lang="en-US" altLang="ja-JP" dirty="0"/>
          </a:p>
          <a:p>
            <a:r>
              <a:rPr lang="ja-JP" altLang="en-US"/>
              <a:t>ケーススタディ</a:t>
            </a:r>
            <a:endParaRPr lang="en-US" altLang="ja-JP" dirty="0"/>
          </a:p>
          <a:p>
            <a:r>
              <a:rPr lang="ja-JP" altLang="en-US"/>
              <a:t>関連研究</a:t>
            </a:r>
            <a:endParaRPr lang="en-US" altLang="ja-JP" dirty="0"/>
          </a:p>
          <a:p>
            <a:r>
              <a:rPr lang="ja-JP" altLang="en-US"/>
              <a:t>まとめ</a:t>
            </a:r>
            <a:endParaRPr lang="en-US" altLang="ja-JP" dirty="0"/>
          </a:p>
        </p:txBody>
      </p:sp>
      <p:sp>
        <p:nvSpPr>
          <p:cNvPr id="4" name="スライド番号プレースホルダー 3">
            <a:extLst>
              <a:ext uri="{FF2B5EF4-FFF2-40B4-BE49-F238E27FC236}">
                <a16:creationId xmlns:a16="http://schemas.microsoft.com/office/drawing/2014/main" id="{D568EF87-850D-814B-AA0C-BDFCB461BC22}"/>
              </a:ext>
            </a:extLst>
          </p:cNvPr>
          <p:cNvSpPr>
            <a:spLocks noGrp="1"/>
          </p:cNvSpPr>
          <p:nvPr>
            <p:ph type="sldNum" sz="quarter" idx="12"/>
          </p:nvPr>
        </p:nvSpPr>
        <p:spPr/>
        <p:txBody>
          <a:bodyPr/>
          <a:lstStyle/>
          <a:p>
            <a:fld id="{1B5EABC8-8B1E-0F4D-B7D7-FD4CED23A004}" type="slidenum">
              <a:rPr lang="en-US" smtClean="0"/>
              <a:t>35</a:t>
            </a:fld>
            <a:endParaRPr lang="en-US"/>
          </a:p>
        </p:txBody>
      </p:sp>
    </p:spTree>
    <p:extLst>
      <p:ext uri="{BB962C8B-B14F-4D97-AF65-F5344CB8AC3E}">
        <p14:creationId xmlns:p14="http://schemas.microsoft.com/office/powerpoint/2010/main" val="128950696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7B24B12-88C3-8647-83A8-52AD65D11BF0}"/>
              </a:ext>
            </a:extLst>
          </p:cNvPr>
          <p:cNvSpPr>
            <a:spLocks noGrp="1"/>
          </p:cNvSpPr>
          <p:nvPr>
            <p:ph type="title"/>
          </p:nvPr>
        </p:nvSpPr>
        <p:spPr/>
        <p:txBody>
          <a:bodyPr/>
          <a:lstStyle/>
          <a:p>
            <a:r>
              <a:rPr lang="en-US" dirty="0"/>
              <a:t>MMLib</a:t>
            </a:r>
            <a:r>
              <a:rPr lang="ja-JP" altLang="en-US"/>
              <a:t>の構造</a:t>
            </a:r>
            <a:endParaRPr lang="en-US" dirty="0"/>
          </a:p>
        </p:txBody>
      </p:sp>
      <p:sp>
        <p:nvSpPr>
          <p:cNvPr id="4" name="円/楕円 3">
            <a:extLst>
              <a:ext uri="{FF2B5EF4-FFF2-40B4-BE49-F238E27FC236}">
                <a16:creationId xmlns:a16="http://schemas.microsoft.com/office/drawing/2014/main" id="{61882330-9BE1-A348-B6D7-455D1DC33EA2}"/>
              </a:ext>
            </a:extLst>
          </p:cNvPr>
          <p:cNvSpPr/>
          <p:nvPr/>
        </p:nvSpPr>
        <p:spPr>
          <a:xfrm>
            <a:off x="2424836" y="1362924"/>
            <a:ext cx="914400" cy="9144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角丸四角形 4">
            <a:extLst>
              <a:ext uri="{FF2B5EF4-FFF2-40B4-BE49-F238E27FC236}">
                <a16:creationId xmlns:a16="http://schemas.microsoft.com/office/drawing/2014/main" id="{21E160AD-8549-A643-B502-6E7A60AA71AA}"/>
              </a:ext>
            </a:extLst>
          </p:cNvPr>
          <p:cNvSpPr/>
          <p:nvPr/>
        </p:nvSpPr>
        <p:spPr>
          <a:xfrm>
            <a:off x="2085343" y="2863959"/>
            <a:ext cx="2212465" cy="114424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正方形/長方形 5">
            <a:extLst>
              <a:ext uri="{FF2B5EF4-FFF2-40B4-BE49-F238E27FC236}">
                <a16:creationId xmlns:a16="http://schemas.microsoft.com/office/drawing/2014/main" id="{04CEF336-79FE-FF4D-8304-6606A83521E0}"/>
              </a:ext>
            </a:extLst>
          </p:cNvPr>
          <p:cNvSpPr/>
          <p:nvPr/>
        </p:nvSpPr>
        <p:spPr>
          <a:xfrm>
            <a:off x="-555586" y="3624185"/>
            <a:ext cx="2013995" cy="914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グループ化 12">
            <a:extLst>
              <a:ext uri="{FF2B5EF4-FFF2-40B4-BE49-F238E27FC236}">
                <a16:creationId xmlns:a16="http://schemas.microsoft.com/office/drawing/2014/main" id="{A4F6E261-37D6-0C4F-A030-020F742BF639}"/>
              </a:ext>
            </a:extLst>
          </p:cNvPr>
          <p:cNvGrpSpPr/>
          <p:nvPr/>
        </p:nvGrpSpPr>
        <p:grpSpPr>
          <a:xfrm>
            <a:off x="2882036" y="5715141"/>
            <a:ext cx="2153800" cy="935954"/>
            <a:chOff x="1776083" y="5113390"/>
            <a:chExt cx="2153800" cy="935954"/>
          </a:xfrm>
        </p:grpSpPr>
        <p:grpSp>
          <p:nvGrpSpPr>
            <p:cNvPr id="11" name="グループ化 10">
              <a:extLst>
                <a:ext uri="{FF2B5EF4-FFF2-40B4-BE49-F238E27FC236}">
                  <a16:creationId xmlns:a16="http://schemas.microsoft.com/office/drawing/2014/main" id="{38E66DEB-FA2E-B74A-9777-381DF2A1F8CA}"/>
                </a:ext>
              </a:extLst>
            </p:cNvPr>
            <p:cNvGrpSpPr/>
            <p:nvPr/>
          </p:nvGrpSpPr>
          <p:grpSpPr>
            <a:xfrm>
              <a:off x="3191856" y="5113390"/>
              <a:ext cx="738027" cy="923332"/>
              <a:chOff x="3191856" y="5113390"/>
              <a:chExt cx="738027" cy="923332"/>
            </a:xfrm>
          </p:grpSpPr>
          <p:sp>
            <p:nvSpPr>
              <p:cNvPr id="7" name="正方形/長方形 6">
                <a:extLst>
                  <a:ext uri="{FF2B5EF4-FFF2-40B4-BE49-F238E27FC236}">
                    <a16:creationId xmlns:a16="http://schemas.microsoft.com/office/drawing/2014/main" id="{C3F43FB5-2256-C24B-A4CB-118507D7C97A}"/>
                  </a:ext>
                </a:extLst>
              </p:cNvPr>
              <p:cNvSpPr/>
              <p:nvPr/>
            </p:nvSpPr>
            <p:spPr>
              <a:xfrm>
                <a:off x="3191856" y="5575056"/>
                <a:ext cx="369013" cy="46166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a:t>
                </a:r>
              </a:p>
            </p:txBody>
          </p:sp>
          <p:sp>
            <p:nvSpPr>
              <p:cNvPr id="8" name="テキスト ボックス 7">
                <a:extLst>
                  <a:ext uri="{FF2B5EF4-FFF2-40B4-BE49-F238E27FC236}">
                    <a16:creationId xmlns:a16="http://schemas.microsoft.com/office/drawing/2014/main" id="{95962672-7C48-ED40-B884-89A46CAD7829}"/>
                  </a:ext>
                </a:extLst>
              </p:cNvPr>
              <p:cNvSpPr txBox="1"/>
              <p:nvPr/>
            </p:nvSpPr>
            <p:spPr>
              <a:xfrm>
                <a:off x="3191856" y="5119702"/>
                <a:ext cx="369012" cy="461665"/>
              </a:xfrm>
              <a:prstGeom prst="rect">
                <a:avLst/>
              </a:prstGeom>
              <a:noFill/>
            </p:spPr>
            <p:txBody>
              <a:bodyPr wrap="none" rtlCol="0">
                <a:spAutoFit/>
              </a:bodyPr>
              <a:lstStyle/>
              <a:p>
                <a:r>
                  <a:rPr lang="en-US" sz="2400" dirty="0">
                    <a:latin typeface="Courier New" panose="02070309020205020404" pitchFamily="49" charset="0"/>
                    <a:cs typeface="Courier New" panose="02070309020205020404" pitchFamily="49" charset="0"/>
                  </a:rPr>
                  <a:t>X</a:t>
                </a:r>
              </a:p>
            </p:txBody>
          </p:sp>
          <p:sp>
            <p:nvSpPr>
              <p:cNvPr id="9" name="正方形/長方形 8">
                <a:extLst>
                  <a:ext uri="{FF2B5EF4-FFF2-40B4-BE49-F238E27FC236}">
                    <a16:creationId xmlns:a16="http://schemas.microsoft.com/office/drawing/2014/main" id="{4BEE99CB-DA62-284E-AB36-059FF6572B55}"/>
                  </a:ext>
                </a:extLst>
              </p:cNvPr>
              <p:cNvSpPr/>
              <p:nvPr/>
            </p:nvSpPr>
            <p:spPr>
              <a:xfrm>
                <a:off x="3560870" y="5575056"/>
                <a:ext cx="369013" cy="46166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a:t>
                </a:r>
              </a:p>
            </p:txBody>
          </p:sp>
          <p:sp>
            <p:nvSpPr>
              <p:cNvPr id="10" name="テキスト ボックス 9">
                <a:extLst>
                  <a:ext uri="{FF2B5EF4-FFF2-40B4-BE49-F238E27FC236}">
                    <a16:creationId xmlns:a16="http://schemas.microsoft.com/office/drawing/2014/main" id="{084F4A31-6A53-3847-A7D6-0FB688651D3C}"/>
                  </a:ext>
                </a:extLst>
              </p:cNvPr>
              <p:cNvSpPr txBox="1"/>
              <p:nvPr/>
            </p:nvSpPr>
            <p:spPr>
              <a:xfrm>
                <a:off x="3560871" y="5113390"/>
                <a:ext cx="369012" cy="461665"/>
              </a:xfrm>
              <a:prstGeom prst="rect">
                <a:avLst/>
              </a:prstGeom>
              <a:noFill/>
            </p:spPr>
            <p:txBody>
              <a:bodyPr wrap="none" rtlCol="0">
                <a:spAutoFit/>
              </a:bodyPr>
              <a:lstStyle/>
              <a:p>
                <a:r>
                  <a:rPr lang="en-US" sz="2400" dirty="0">
                    <a:latin typeface="Courier New" panose="02070309020205020404" pitchFamily="49" charset="0"/>
                    <a:cs typeface="Courier New" panose="02070309020205020404" pitchFamily="49" charset="0"/>
                  </a:rPr>
                  <a:t>Y</a:t>
                </a:r>
              </a:p>
            </p:txBody>
          </p:sp>
        </p:grpSp>
        <p:sp>
          <p:nvSpPr>
            <p:cNvPr id="12" name="テキスト ボックス 11">
              <a:extLst>
                <a:ext uri="{FF2B5EF4-FFF2-40B4-BE49-F238E27FC236}">
                  <a16:creationId xmlns:a16="http://schemas.microsoft.com/office/drawing/2014/main" id="{8A02C512-FBD0-BC47-90E8-46DEBC3F7246}"/>
                </a:ext>
              </a:extLst>
            </p:cNvPr>
            <p:cNvSpPr txBox="1"/>
            <p:nvPr/>
          </p:nvSpPr>
          <p:spPr>
            <a:xfrm>
              <a:off x="1776083" y="5587679"/>
              <a:ext cx="1415772" cy="461665"/>
            </a:xfrm>
            <a:prstGeom prst="rect">
              <a:avLst/>
            </a:prstGeom>
            <a:noFill/>
          </p:spPr>
          <p:txBody>
            <a:bodyPr wrap="none" rtlCol="0">
              <a:spAutoFit/>
            </a:bodyPr>
            <a:lstStyle/>
            <a:p>
              <a:r>
                <a:rPr lang="ja-JP" altLang="en-US" sz="2400"/>
                <a:t>共有変数</a:t>
              </a:r>
              <a:endParaRPr lang="en-US" sz="2400" dirty="0"/>
            </a:p>
          </p:txBody>
        </p:sp>
      </p:grpSp>
      <p:sp>
        <p:nvSpPr>
          <p:cNvPr id="14" name="円/楕円 13">
            <a:extLst>
              <a:ext uri="{FF2B5EF4-FFF2-40B4-BE49-F238E27FC236}">
                <a16:creationId xmlns:a16="http://schemas.microsoft.com/office/drawing/2014/main" id="{60B4D6CF-1C38-7D48-9105-8808D65F5CA2}"/>
              </a:ext>
            </a:extLst>
          </p:cNvPr>
          <p:cNvSpPr/>
          <p:nvPr/>
        </p:nvSpPr>
        <p:spPr>
          <a:xfrm>
            <a:off x="3238723" y="4463557"/>
            <a:ext cx="2118170" cy="9144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a:solidFill>
                  <a:schemeClr val="tx1"/>
                </a:solidFill>
              </a:rPr>
              <a:t>メモリ</a:t>
            </a:r>
            <a:endParaRPr lang="en-US" altLang="ja-JP" sz="2400" dirty="0">
              <a:solidFill>
                <a:schemeClr val="tx1"/>
              </a:solidFill>
            </a:endParaRPr>
          </a:p>
          <a:p>
            <a:pPr algn="ctr"/>
            <a:r>
              <a:rPr lang="ja-JP" altLang="en-US" sz="2400">
                <a:solidFill>
                  <a:schemeClr val="tx1"/>
                </a:solidFill>
              </a:rPr>
              <a:t>プロセス</a:t>
            </a:r>
            <a:endParaRPr lang="en-US" sz="2400" dirty="0">
              <a:solidFill>
                <a:schemeClr val="tx1"/>
              </a:solidFill>
            </a:endParaRPr>
          </a:p>
        </p:txBody>
      </p:sp>
      <p:sp>
        <p:nvSpPr>
          <p:cNvPr id="15" name="テキスト ボックス 14">
            <a:extLst>
              <a:ext uri="{FF2B5EF4-FFF2-40B4-BE49-F238E27FC236}">
                <a16:creationId xmlns:a16="http://schemas.microsoft.com/office/drawing/2014/main" id="{D3A0A1D1-1AE0-DB4F-8C0A-B405AA016B23}"/>
              </a:ext>
            </a:extLst>
          </p:cNvPr>
          <p:cNvSpPr txBox="1"/>
          <p:nvPr/>
        </p:nvSpPr>
        <p:spPr>
          <a:xfrm>
            <a:off x="2111529" y="3129674"/>
            <a:ext cx="2212465" cy="461665"/>
          </a:xfrm>
          <a:prstGeom prst="rect">
            <a:avLst/>
          </a:prstGeom>
          <a:noFill/>
        </p:spPr>
        <p:txBody>
          <a:bodyPr wrap="none" rtlCol="0">
            <a:spAutoFit/>
          </a:bodyPr>
          <a:lstStyle/>
          <a:p>
            <a:r>
              <a:rPr lang="en-US" sz="2400" dirty="0">
                <a:latin typeface="Courier New" panose="02070309020205020404" pitchFamily="49" charset="0"/>
                <a:cs typeface="Courier New" panose="02070309020205020404" pitchFamily="49" charset="0"/>
              </a:rPr>
              <a:t>WRITE(X, 1)</a:t>
            </a:r>
          </a:p>
        </p:txBody>
      </p:sp>
      <p:sp>
        <p:nvSpPr>
          <p:cNvPr id="3" name="スライド番号プレースホルダー 2">
            <a:extLst>
              <a:ext uri="{FF2B5EF4-FFF2-40B4-BE49-F238E27FC236}">
                <a16:creationId xmlns:a16="http://schemas.microsoft.com/office/drawing/2014/main" id="{9876D7E6-BA38-4C44-BA5D-C9751FD3F621}"/>
              </a:ext>
            </a:extLst>
          </p:cNvPr>
          <p:cNvSpPr>
            <a:spLocks noGrp="1"/>
          </p:cNvSpPr>
          <p:nvPr>
            <p:ph type="sldNum" sz="quarter" idx="12"/>
          </p:nvPr>
        </p:nvSpPr>
        <p:spPr/>
        <p:txBody>
          <a:bodyPr/>
          <a:lstStyle/>
          <a:p>
            <a:fld id="{1B5EABC8-8B1E-0F4D-B7D7-FD4CED23A004}" type="slidenum">
              <a:rPr lang="en-US" smtClean="0"/>
              <a:t>36</a:t>
            </a:fld>
            <a:endParaRPr lang="en-US"/>
          </a:p>
        </p:txBody>
      </p:sp>
    </p:spTree>
    <p:extLst>
      <p:ext uri="{BB962C8B-B14F-4D97-AF65-F5344CB8AC3E}">
        <p14:creationId xmlns:p14="http://schemas.microsoft.com/office/powerpoint/2010/main" val="236295700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B2F5E80-E474-8D46-8887-D418FF2B5BE1}"/>
              </a:ext>
            </a:extLst>
          </p:cNvPr>
          <p:cNvSpPr>
            <a:spLocks noGrp="1"/>
          </p:cNvSpPr>
          <p:nvPr>
            <p:ph type="title"/>
          </p:nvPr>
        </p:nvSpPr>
        <p:spPr/>
        <p:txBody>
          <a:bodyPr/>
          <a:lstStyle/>
          <a:p>
            <a:r>
              <a:rPr lang="ja-JP" altLang="en-US"/>
              <a:t>プログラム順序</a:t>
            </a:r>
            <a:endParaRPr lang="en-US" dirty="0"/>
          </a:p>
        </p:txBody>
      </p:sp>
      <p:sp>
        <p:nvSpPr>
          <p:cNvPr id="3" name="コンテンツ プレースホルダー 2">
            <a:extLst>
              <a:ext uri="{FF2B5EF4-FFF2-40B4-BE49-F238E27FC236}">
                <a16:creationId xmlns:a16="http://schemas.microsoft.com/office/drawing/2014/main" id="{C93E6CD5-1311-FC44-9A58-A78E1FFD56DD}"/>
              </a:ext>
            </a:extLst>
          </p:cNvPr>
          <p:cNvSpPr>
            <a:spLocks noGrp="1"/>
          </p:cNvSpPr>
          <p:nvPr>
            <p:ph idx="1"/>
          </p:nvPr>
        </p:nvSpPr>
        <p:spPr>
          <a:xfrm>
            <a:off x="628650" y="1690689"/>
            <a:ext cx="7886700" cy="1203029"/>
          </a:xfrm>
        </p:spPr>
        <p:txBody>
          <a:bodyPr/>
          <a:lstStyle/>
          <a:p>
            <a:pPr marL="0" indent="0">
              <a:buNone/>
            </a:pPr>
            <a:r>
              <a:rPr lang="ja-JP" altLang="en-US"/>
              <a:t>メモリアクセス命令がプログラムに記述された順序</a:t>
            </a:r>
            <a:endParaRPr lang="en-US" dirty="0"/>
          </a:p>
        </p:txBody>
      </p:sp>
      <p:grpSp>
        <p:nvGrpSpPr>
          <p:cNvPr id="5" name="グループ化 4">
            <a:extLst>
              <a:ext uri="{FF2B5EF4-FFF2-40B4-BE49-F238E27FC236}">
                <a16:creationId xmlns:a16="http://schemas.microsoft.com/office/drawing/2014/main" id="{5877E13C-429C-4A4F-80E5-3EE86798E2A6}"/>
              </a:ext>
            </a:extLst>
          </p:cNvPr>
          <p:cNvGrpSpPr/>
          <p:nvPr/>
        </p:nvGrpSpPr>
        <p:grpSpPr>
          <a:xfrm>
            <a:off x="931377" y="3048732"/>
            <a:ext cx="3191899" cy="3115338"/>
            <a:chOff x="1793275" y="2560431"/>
            <a:chExt cx="3191899" cy="3115338"/>
          </a:xfrm>
        </p:grpSpPr>
        <p:sp>
          <p:nvSpPr>
            <p:cNvPr id="6" name="テキスト ボックス 5">
              <a:extLst>
                <a:ext uri="{FF2B5EF4-FFF2-40B4-BE49-F238E27FC236}">
                  <a16:creationId xmlns:a16="http://schemas.microsoft.com/office/drawing/2014/main" id="{AC7A79C5-6C82-824E-8D09-5E9177DF1D3F}"/>
                </a:ext>
              </a:extLst>
            </p:cNvPr>
            <p:cNvSpPr txBox="1"/>
            <p:nvPr/>
          </p:nvSpPr>
          <p:spPr>
            <a:xfrm>
              <a:off x="1793275" y="2998113"/>
              <a:ext cx="3191899" cy="2677656"/>
            </a:xfrm>
            <a:prstGeom prst="rect">
              <a:avLst/>
            </a:prstGeom>
            <a:solidFill>
              <a:schemeClr val="accent1">
                <a:alpha val="21000"/>
              </a:schemeClr>
            </a:solidFill>
            <a:ln>
              <a:solidFill>
                <a:schemeClr val="accent1"/>
              </a:solidFill>
            </a:ln>
          </p:spPr>
          <p:txBody>
            <a:bodyPr wrap="none" rtlCol="0">
              <a:spAutoFit/>
            </a:bodyPr>
            <a:lstStyle/>
            <a:p>
              <a:r>
                <a:rPr lang="en-US" sz="2800" dirty="0">
                  <a:latin typeface="Courier New" panose="02070309020205020404" pitchFamily="49" charset="0"/>
                  <a:cs typeface="Courier New" panose="02070309020205020404" pitchFamily="49" charset="0"/>
                </a:rPr>
                <a:t>want0 = 1;</a:t>
              </a:r>
            </a:p>
            <a:p>
              <a:r>
                <a:rPr lang="en-US" sz="2800" dirty="0">
                  <a:latin typeface="Courier New" panose="02070309020205020404" pitchFamily="49" charset="0"/>
                  <a:cs typeface="Courier New" panose="02070309020205020404" pitchFamily="49" charset="0"/>
                </a:rPr>
                <a:t>int a = want1;</a:t>
              </a:r>
            </a:p>
            <a:p>
              <a:r>
                <a:rPr lang="en-US" sz="2800" dirty="0">
                  <a:latin typeface="Courier New" panose="02070309020205020404" pitchFamily="49" charset="0"/>
                  <a:cs typeface="Courier New" panose="02070309020205020404" pitchFamily="49" charset="0"/>
                </a:rPr>
                <a:t>while(a == 1)</a:t>
              </a:r>
            </a:p>
            <a:p>
              <a:r>
                <a:rPr lang="en-US" sz="2800" dirty="0">
                  <a:latin typeface="Courier New" panose="02070309020205020404" pitchFamily="49" charset="0"/>
                  <a:cs typeface="Courier New" panose="02070309020205020404" pitchFamily="49" charset="0"/>
                </a:rPr>
                <a:t>  a = want1;</a:t>
              </a:r>
            </a:p>
            <a:p>
              <a:r>
                <a:rPr lang="en-US" sz="2800" dirty="0">
                  <a:latin typeface="Courier New" panose="02070309020205020404" pitchFamily="49" charset="0"/>
                  <a:cs typeface="Courier New" panose="02070309020205020404" pitchFamily="49" charset="0"/>
                </a:rPr>
                <a:t>/* Critical */</a:t>
              </a:r>
            </a:p>
            <a:p>
              <a:r>
                <a:rPr lang="en-US" sz="2800" dirty="0">
                  <a:latin typeface="Courier New" panose="02070309020205020404" pitchFamily="49" charset="0"/>
                  <a:cs typeface="Courier New" panose="02070309020205020404" pitchFamily="49" charset="0"/>
                </a:rPr>
                <a:t>want0 = 0;</a:t>
              </a:r>
            </a:p>
          </p:txBody>
        </p:sp>
        <p:sp>
          <p:nvSpPr>
            <p:cNvPr id="7" name="テキスト ボックス 6">
              <a:extLst>
                <a:ext uri="{FF2B5EF4-FFF2-40B4-BE49-F238E27FC236}">
                  <a16:creationId xmlns:a16="http://schemas.microsoft.com/office/drawing/2014/main" id="{2E9A855E-7E00-584E-BF1F-2C2F742CD242}"/>
                </a:ext>
              </a:extLst>
            </p:cNvPr>
            <p:cNvSpPr txBox="1"/>
            <p:nvPr/>
          </p:nvSpPr>
          <p:spPr>
            <a:xfrm>
              <a:off x="2400010" y="2560431"/>
              <a:ext cx="1978427" cy="523220"/>
            </a:xfrm>
            <a:prstGeom prst="rect">
              <a:avLst/>
            </a:prstGeom>
            <a:noFill/>
          </p:spPr>
          <p:txBody>
            <a:bodyPr wrap="none" rtlCol="0">
              <a:spAutoFit/>
            </a:bodyPr>
            <a:lstStyle/>
            <a:p>
              <a:r>
                <a:rPr lang="ja-JP" altLang="en-US" sz="2800"/>
                <a:t>スレッド</a:t>
              </a:r>
              <a:r>
                <a:rPr lang="en-US" altLang="ja-JP" sz="2800" dirty="0"/>
                <a:t>T0</a:t>
              </a:r>
              <a:endParaRPr lang="en-US" sz="2800" dirty="0"/>
            </a:p>
          </p:txBody>
        </p:sp>
      </p:grpSp>
      <p:grpSp>
        <p:nvGrpSpPr>
          <p:cNvPr id="8" name="グループ化 7">
            <a:extLst>
              <a:ext uri="{FF2B5EF4-FFF2-40B4-BE49-F238E27FC236}">
                <a16:creationId xmlns:a16="http://schemas.microsoft.com/office/drawing/2014/main" id="{F51A408D-42B9-8047-B0BB-300C96806E28}"/>
              </a:ext>
            </a:extLst>
          </p:cNvPr>
          <p:cNvGrpSpPr/>
          <p:nvPr/>
        </p:nvGrpSpPr>
        <p:grpSpPr>
          <a:xfrm>
            <a:off x="4689354" y="3047935"/>
            <a:ext cx="3191899" cy="3116135"/>
            <a:chOff x="1793275" y="2559634"/>
            <a:chExt cx="3191899" cy="3116135"/>
          </a:xfrm>
        </p:grpSpPr>
        <p:sp>
          <p:nvSpPr>
            <p:cNvPr id="9" name="テキスト ボックス 8">
              <a:extLst>
                <a:ext uri="{FF2B5EF4-FFF2-40B4-BE49-F238E27FC236}">
                  <a16:creationId xmlns:a16="http://schemas.microsoft.com/office/drawing/2014/main" id="{D64B4A88-B40C-5E41-8EA3-493E96AD30AA}"/>
                </a:ext>
              </a:extLst>
            </p:cNvPr>
            <p:cNvSpPr txBox="1"/>
            <p:nvPr/>
          </p:nvSpPr>
          <p:spPr>
            <a:xfrm>
              <a:off x="1793275" y="2998113"/>
              <a:ext cx="3191899" cy="2677656"/>
            </a:xfrm>
            <a:prstGeom prst="rect">
              <a:avLst/>
            </a:prstGeom>
            <a:solidFill>
              <a:srgbClr val="FF0000">
                <a:alpha val="21000"/>
              </a:srgbClr>
            </a:solidFill>
            <a:ln>
              <a:solidFill>
                <a:schemeClr val="accent1"/>
              </a:solidFill>
            </a:ln>
          </p:spPr>
          <p:txBody>
            <a:bodyPr wrap="none" rtlCol="0">
              <a:spAutoFit/>
            </a:bodyPr>
            <a:lstStyle/>
            <a:p>
              <a:r>
                <a:rPr lang="en-US" sz="2800" dirty="0">
                  <a:latin typeface="Courier New" panose="02070309020205020404" pitchFamily="49" charset="0"/>
                  <a:cs typeface="Courier New" panose="02070309020205020404" pitchFamily="49" charset="0"/>
                </a:rPr>
                <a:t>want1 = 1;</a:t>
              </a:r>
            </a:p>
            <a:p>
              <a:r>
                <a:rPr lang="en-US" sz="2800" dirty="0">
                  <a:latin typeface="Courier New" panose="02070309020205020404" pitchFamily="49" charset="0"/>
                  <a:cs typeface="Courier New" panose="02070309020205020404" pitchFamily="49" charset="0"/>
                </a:rPr>
                <a:t>int b = want0;</a:t>
              </a:r>
            </a:p>
            <a:p>
              <a:r>
                <a:rPr lang="en-US" sz="2800" dirty="0">
                  <a:latin typeface="Courier New" panose="02070309020205020404" pitchFamily="49" charset="0"/>
                  <a:cs typeface="Courier New" panose="02070309020205020404" pitchFamily="49" charset="0"/>
                </a:rPr>
                <a:t>while(b == 1)</a:t>
              </a:r>
            </a:p>
            <a:p>
              <a:r>
                <a:rPr lang="en-US" sz="2800" dirty="0">
                  <a:latin typeface="Courier New" panose="02070309020205020404" pitchFamily="49" charset="0"/>
                  <a:cs typeface="Courier New" panose="02070309020205020404" pitchFamily="49" charset="0"/>
                </a:rPr>
                <a:t>  b = want0;</a:t>
              </a:r>
            </a:p>
            <a:p>
              <a:r>
                <a:rPr lang="en-US" altLang="ja-JP" sz="2800" dirty="0">
                  <a:latin typeface="Courier New" panose="02070309020205020404" pitchFamily="49" charset="0"/>
                  <a:cs typeface="Courier New" panose="02070309020205020404" pitchFamily="49" charset="0"/>
                </a:rPr>
                <a:t>/* Critical */</a:t>
              </a:r>
            </a:p>
            <a:p>
              <a:r>
                <a:rPr lang="en-US" sz="2800" dirty="0">
                  <a:latin typeface="Courier New" panose="02070309020205020404" pitchFamily="49" charset="0"/>
                  <a:cs typeface="Courier New" panose="02070309020205020404" pitchFamily="49" charset="0"/>
                </a:rPr>
                <a:t>want1 = 0;</a:t>
              </a:r>
            </a:p>
          </p:txBody>
        </p:sp>
        <p:sp>
          <p:nvSpPr>
            <p:cNvPr id="10" name="テキスト ボックス 9">
              <a:extLst>
                <a:ext uri="{FF2B5EF4-FFF2-40B4-BE49-F238E27FC236}">
                  <a16:creationId xmlns:a16="http://schemas.microsoft.com/office/drawing/2014/main" id="{606E8836-B940-C345-81CA-6A45C45F6A31}"/>
                </a:ext>
              </a:extLst>
            </p:cNvPr>
            <p:cNvSpPr txBox="1"/>
            <p:nvPr/>
          </p:nvSpPr>
          <p:spPr>
            <a:xfrm>
              <a:off x="2400010" y="2559634"/>
              <a:ext cx="1978427" cy="523220"/>
            </a:xfrm>
            <a:prstGeom prst="rect">
              <a:avLst/>
            </a:prstGeom>
            <a:noFill/>
          </p:spPr>
          <p:txBody>
            <a:bodyPr wrap="none" rtlCol="0">
              <a:spAutoFit/>
            </a:bodyPr>
            <a:lstStyle/>
            <a:p>
              <a:r>
                <a:rPr lang="ja-JP" altLang="en-US" sz="2800"/>
                <a:t>スレッド</a:t>
              </a:r>
              <a:r>
                <a:rPr lang="en-US" altLang="ja-JP" sz="2800" dirty="0"/>
                <a:t>T1</a:t>
              </a:r>
              <a:endParaRPr lang="en-US" sz="2800" dirty="0"/>
            </a:p>
          </p:txBody>
        </p:sp>
      </p:grpSp>
      <p:sp>
        <p:nvSpPr>
          <p:cNvPr id="11" name="テキスト ボックス 10">
            <a:extLst>
              <a:ext uri="{FF2B5EF4-FFF2-40B4-BE49-F238E27FC236}">
                <a16:creationId xmlns:a16="http://schemas.microsoft.com/office/drawing/2014/main" id="{F6D43200-9B6E-D845-9161-C5D9E70B5BEF}"/>
              </a:ext>
            </a:extLst>
          </p:cNvPr>
          <p:cNvSpPr txBox="1"/>
          <p:nvPr/>
        </p:nvSpPr>
        <p:spPr>
          <a:xfrm>
            <a:off x="628650" y="2554696"/>
            <a:ext cx="7095212" cy="523220"/>
          </a:xfrm>
          <a:prstGeom prst="rect">
            <a:avLst/>
          </a:prstGeom>
          <a:noFill/>
        </p:spPr>
        <p:txBody>
          <a:bodyPr wrap="none" rtlCol="0">
            <a:spAutoFit/>
          </a:bodyPr>
          <a:lstStyle/>
          <a:p>
            <a:r>
              <a:rPr lang="ja-JP" altLang="en-US" sz="2800">
                <a:latin typeface="+mn-ea"/>
              </a:rPr>
              <a:t>グローバル変数：</a:t>
            </a:r>
            <a:r>
              <a:rPr lang="en-US" altLang="ja-JP" sz="2800" dirty="0">
                <a:latin typeface="Courier New" panose="02070309020205020404" pitchFamily="49" charset="0"/>
                <a:cs typeface="Courier New" panose="02070309020205020404" pitchFamily="49" charset="0"/>
              </a:rPr>
              <a:t>want0 = 0</a:t>
            </a:r>
            <a:r>
              <a:rPr lang="en-US" altLang="ja-JP" sz="2800" dirty="0"/>
              <a:t>, </a:t>
            </a:r>
            <a:r>
              <a:rPr lang="en-US" altLang="ja-JP" sz="2800" dirty="0">
                <a:latin typeface="Courier New" panose="02070309020205020404" pitchFamily="49" charset="0"/>
                <a:cs typeface="Courier New" panose="02070309020205020404" pitchFamily="49" charset="0"/>
              </a:rPr>
              <a:t>want1 = 0</a:t>
            </a:r>
          </a:p>
        </p:txBody>
      </p:sp>
      <p:sp>
        <p:nvSpPr>
          <p:cNvPr id="12" name="コンテンツ プレースホルダー 2">
            <a:extLst>
              <a:ext uri="{FF2B5EF4-FFF2-40B4-BE49-F238E27FC236}">
                <a16:creationId xmlns:a16="http://schemas.microsoft.com/office/drawing/2014/main" id="{6D0300B6-3D31-E442-8CB6-C06B4C251EE3}"/>
              </a:ext>
            </a:extLst>
          </p:cNvPr>
          <p:cNvSpPr txBox="1">
            <a:spLocks/>
          </p:cNvSpPr>
          <p:nvPr/>
        </p:nvSpPr>
        <p:spPr>
          <a:xfrm>
            <a:off x="628650" y="6315608"/>
            <a:ext cx="7886700" cy="62896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ja-JP" altLang="en-US"/>
              <a:t>同時に</a:t>
            </a:r>
            <a:r>
              <a:rPr lang="en-US" altLang="ja-JP" dirty="0">
                <a:latin typeface="Courier New" panose="02070309020205020404" pitchFamily="49" charset="0"/>
                <a:cs typeface="Courier New" panose="02070309020205020404" pitchFamily="49" charset="0"/>
              </a:rPr>
              <a:t>Critical</a:t>
            </a:r>
            <a:r>
              <a:rPr lang="ja-JP" altLang="en-US"/>
              <a:t>に入ることはない</a:t>
            </a:r>
            <a:endParaRPr lang="en-US" dirty="0"/>
          </a:p>
        </p:txBody>
      </p:sp>
      <p:sp>
        <p:nvSpPr>
          <p:cNvPr id="4" name="スライド番号プレースホルダー 3">
            <a:extLst>
              <a:ext uri="{FF2B5EF4-FFF2-40B4-BE49-F238E27FC236}">
                <a16:creationId xmlns:a16="http://schemas.microsoft.com/office/drawing/2014/main" id="{9568E679-1DF6-8040-AE8F-94E0CF7A2BEA}"/>
              </a:ext>
            </a:extLst>
          </p:cNvPr>
          <p:cNvSpPr>
            <a:spLocks noGrp="1"/>
          </p:cNvSpPr>
          <p:nvPr>
            <p:ph type="sldNum" sz="quarter" idx="12"/>
          </p:nvPr>
        </p:nvSpPr>
        <p:spPr/>
        <p:txBody>
          <a:bodyPr/>
          <a:lstStyle/>
          <a:p>
            <a:fld id="{1B5EABC8-8B1E-0F4D-B7D7-FD4CED23A004}" type="slidenum">
              <a:rPr lang="en-US" smtClean="0"/>
              <a:t>37</a:t>
            </a:fld>
            <a:endParaRPr lang="en-US"/>
          </a:p>
        </p:txBody>
      </p:sp>
    </p:spTree>
    <p:extLst>
      <p:ext uri="{BB962C8B-B14F-4D97-AF65-F5344CB8AC3E}">
        <p14:creationId xmlns:p14="http://schemas.microsoft.com/office/powerpoint/2010/main" val="24408514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B2F5E80-E474-8D46-8887-D418FF2B5BE1}"/>
              </a:ext>
            </a:extLst>
          </p:cNvPr>
          <p:cNvSpPr>
            <a:spLocks noGrp="1"/>
          </p:cNvSpPr>
          <p:nvPr>
            <p:ph type="title"/>
          </p:nvPr>
        </p:nvSpPr>
        <p:spPr/>
        <p:txBody>
          <a:bodyPr/>
          <a:lstStyle/>
          <a:p>
            <a:r>
              <a:rPr lang="ja-JP" altLang="en-US"/>
              <a:t>メモリ順序</a:t>
            </a:r>
            <a:endParaRPr lang="en-US" dirty="0"/>
          </a:p>
        </p:txBody>
      </p:sp>
      <p:sp>
        <p:nvSpPr>
          <p:cNvPr id="3" name="コンテンツ プレースホルダー 2">
            <a:extLst>
              <a:ext uri="{FF2B5EF4-FFF2-40B4-BE49-F238E27FC236}">
                <a16:creationId xmlns:a16="http://schemas.microsoft.com/office/drawing/2014/main" id="{C93E6CD5-1311-FC44-9A58-A78E1FFD56DD}"/>
              </a:ext>
            </a:extLst>
          </p:cNvPr>
          <p:cNvSpPr>
            <a:spLocks noGrp="1"/>
          </p:cNvSpPr>
          <p:nvPr>
            <p:ph idx="1"/>
          </p:nvPr>
        </p:nvSpPr>
        <p:spPr>
          <a:xfrm>
            <a:off x="628650" y="1690689"/>
            <a:ext cx="7886700" cy="558433"/>
          </a:xfrm>
        </p:spPr>
        <p:txBody>
          <a:bodyPr/>
          <a:lstStyle/>
          <a:p>
            <a:pPr marL="0" indent="0">
              <a:buNone/>
            </a:pPr>
            <a:r>
              <a:rPr lang="ja-JP" altLang="en-US"/>
              <a:t>メモリアクセス命令がメモリに反映される順序</a:t>
            </a:r>
            <a:endParaRPr lang="en-US" dirty="0"/>
          </a:p>
        </p:txBody>
      </p:sp>
      <p:grpSp>
        <p:nvGrpSpPr>
          <p:cNvPr id="5" name="グループ化 4">
            <a:extLst>
              <a:ext uri="{FF2B5EF4-FFF2-40B4-BE49-F238E27FC236}">
                <a16:creationId xmlns:a16="http://schemas.microsoft.com/office/drawing/2014/main" id="{5877E13C-429C-4A4F-80E5-3EE86798E2A6}"/>
              </a:ext>
            </a:extLst>
          </p:cNvPr>
          <p:cNvGrpSpPr/>
          <p:nvPr/>
        </p:nvGrpSpPr>
        <p:grpSpPr>
          <a:xfrm>
            <a:off x="432176" y="3297155"/>
            <a:ext cx="4051109" cy="2253564"/>
            <a:chOff x="1793275" y="2560431"/>
            <a:chExt cx="4051109" cy="2253564"/>
          </a:xfrm>
        </p:grpSpPr>
        <p:sp>
          <p:nvSpPr>
            <p:cNvPr id="6" name="テキスト ボックス 5">
              <a:extLst>
                <a:ext uri="{FF2B5EF4-FFF2-40B4-BE49-F238E27FC236}">
                  <a16:creationId xmlns:a16="http://schemas.microsoft.com/office/drawing/2014/main" id="{AC7A79C5-6C82-824E-8D09-5E9177DF1D3F}"/>
                </a:ext>
              </a:extLst>
            </p:cNvPr>
            <p:cNvSpPr txBox="1"/>
            <p:nvPr/>
          </p:nvSpPr>
          <p:spPr>
            <a:xfrm>
              <a:off x="1793275" y="2998113"/>
              <a:ext cx="4051109" cy="1815882"/>
            </a:xfrm>
            <a:prstGeom prst="rect">
              <a:avLst/>
            </a:prstGeom>
            <a:solidFill>
              <a:schemeClr val="accent1">
                <a:alpha val="21000"/>
              </a:schemeClr>
            </a:solidFill>
            <a:ln>
              <a:solidFill>
                <a:schemeClr val="accent1"/>
              </a:solidFill>
            </a:ln>
          </p:spPr>
          <p:txBody>
            <a:bodyPr wrap="none" rtlCol="0">
              <a:spAutoFit/>
            </a:bodyPr>
            <a:lstStyle/>
            <a:p>
              <a:r>
                <a:rPr lang="en-US" sz="2800" dirty="0">
                  <a:latin typeface="Courier New" panose="02070309020205020404" pitchFamily="49" charset="0"/>
                  <a:cs typeface="Courier New" panose="02070309020205020404" pitchFamily="49" charset="0"/>
                </a:rPr>
                <a:t>want0 = 1;</a:t>
              </a:r>
            </a:p>
            <a:p>
              <a:r>
                <a:rPr lang="en-US" sz="2800" dirty="0">
                  <a:latin typeface="Courier New" panose="02070309020205020404" pitchFamily="49" charset="0"/>
                  <a:cs typeface="Courier New" panose="02070309020205020404" pitchFamily="49" charset="0"/>
                </a:rPr>
                <a:t>while(want1 != 0);</a:t>
              </a:r>
            </a:p>
            <a:p>
              <a:r>
                <a:rPr lang="en-US" sz="2800" dirty="0">
                  <a:latin typeface="Courier New" panose="02070309020205020404" pitchFamily="49" charset="0"/>
                  <a:cs typeface="Courier New" panose="02070309020205020404" pitchFamily="49" charset="0"/>
                </a:rPr>
                <a:t>/* Critical */</a:t>
              </a:r>
            </a:p>
            <a:p>
              <a:r>
                <a:rPr lang="en-US" sz="2800" dirty="0">
                  <a:latin typeface="Courier New" panose="02070309020205020404" pitchFamily="49" charset="0"/>
                  <a:cs typeface="Courier New" panose="02070309020205020404" pitchFamily="49" charset="0"/>
                </a:rPr>
                <a:t>want0 = 0;</a:t>
              </a:r>
            </a:p>
          </p:txBody>
        </p:sp>
        <p:sp>
          <p:nvSpPr>
            <p:cNvPr id="7" name="テキスト ボックス 6">
              <a:extLst>
                <a:ext uri="{FF2B5EF4-FFF2-40B4-BE49-F238E27FC236}">
                  <a16:creationId xmlns:a16="http://schemas.microsoft.com/office/drawing/2014/main" id="{2E9A855E-7E00-584E-BF1F-2C2F742CD242}"/>
                </a:ext>
              </a:extLst>
            </p:cNvPr>
            <p:cNvSpPr txBox="1"/>
            <p:nvPr/>
          </p:nvSpPr>
          <p:spPr>
            <a:xfrm>
              <a:off x="2830652" y="2560431"/>
              <a:ext cx="1978427" cy="523220"/>
            </a:xfrm>
            <a:prstGeom prst="rect">
              <a:avLst/>
            </a:prstGeom>
            <a:noFill/>
          </p:spPr>
          <p:txBody>
            <a:bodyPr wrap="none" rtlCol="0">
              <a:spAutoFit/>
            </a:bodyPr>
            <a:lstStyle/>
            <a:p>
              <a:r>
                <a:rPr lang="ja-JP" altLang="en-US" sz="2800"/>
                <a:t>スレッド</a:t>
              </a:r>
              <a:r>
                <a:rPr lang="en-US" altLang="ja-JP" sz="2800" dirty="0"/>
                <a:t>T0</a:t>
              </a:r>
              <a:endParaRPr lang="en-US" sz="2800" dirty="0"/>
            </a:p>
          </p:txBody>
        </p:sp>
      </p:grpSp>
      <p:grpSp>
        <p:nvGrpSpPr>
          <p:cNvPr id="8" name="グループ化 7">
            <a:extLst>
              <a:ext uri="{FF2B5EF4-FFF2-40B4-BE49-F238E27FC236}">
                <a16:creationId xmlns:a16="http://schemas.microsoft.com/office/drawing/2014/main" id="{F51A408D-42B9-8047-B0BB-300C96806E28}"/>
              </a:ext>
            </a:extLst>
          </p:cNvPr>
          <p:cNvGrpSpPr/>
          <p:nvPr/>
        </p:nvGrpSpPr>
        <p:grpSpPr>
          <a:xfrm>
            <a:off x="4660715" y="3297155"/>
            <a:ext cx="4051109" cy="2254361"/>
            <a:chOff x="1793275" y="2559634"/>
            <a:chExt cx="4051109" cy="2254361"/>
          </a:xfrm>
        </p:grpSpPr>
        <p:sp>
          <p:nvSpPr>
            <p:cNvPr id="9" name="テキスト ボックス 8">
              <a:extLst>
                <a:ext uri="{FF2B5EF4-FFF2-40B4-BE49-F238E27FC236}">
                  <a16:creationId xmlns:a16="http://schemas.microsoft.com/office/drawing/2014/main" id="{D64B4A88-B40C-5E41-8EA3-493E96AD30AA}"/>
                </a:ext>
              </a:extLst>
            </p:cNvPr>
            <p:cNvSpPr txBox="1"/>
            <p:nvPr/>
          </p:nvSpPr>
          <p:spPr>
            <a:xfrm>
              <a:off x="1793275" y="2998113"/>
              <a:ext cx="4051109" cy="1815882"/>
            </a:xfrm>
            <a:prstGeom prst="rect">
              <a:avLst/>
            </a:prstGeom>
            <a:solidFill>
              <a:srgbClr val="FF0000">
                <a:alpha val="21000"/>
              </a:srgbClr>
            </a:solidFill>
            <a:ln>
              <a:solidFill>
                <a:schemeClr val="accent1"/>
              </a:solidFill>
            </a:ln>
          </p:spPr>
          <p:txBody>
            <a:bodyPr wrap="none" rtlCol="0">
              <a:spAutoFit/>
            </a:bodyPr>
            <a:lstStyle/>
            <a:p>
              <a:r>
                <a:rPr lang="en-US" sz="2800" dirty="0">
                  <a:latin typeface="Courier New" panose="02070309020205020404" pitchFamily="49" charset="0"/>
                  <a:cs typeface="Courier New" panose="02070309020205020404" pitchFamily="49" charset="0"/>
                </a:rPr>
                <a:t>want1 = 1;</a:t>
              </a:r>
            </a:p>
            <a:p>
              <a:r>
                <a:rPr lang="en-US" sz="2800" dirty="0">
                  <a:latin typeface="Courier New" panose="02070309020205020404" pitchFamily="49" charset="0"/>
                  <a:cs typeface="Courier New" panose="02070309020205020404" pitchFamily="49" charset="0"/>
                </a:rPr>
                <a:t>while(want0 != 0);</a:t>
              </a:r>
            </a:p>
            <a:p>
              <a:r>
                <a:rPr lang="en-US" altLang="ja-JP" sz="2800" dirty="0">
                  <a:latin typeface="Courier New" panose="02070309020205020404" pitchFamily="49" charset="0"/>
                  <a:cs typeface="Courier New" panose="02070309020205020404" pitchFamily="49" charset="0"/>
                </a:rPr>
                <a:t>/* Critical */</a:t>
              </a:r>
            </a:p>
            <a:p>
              <a:r>
                <a:rPr lang="en-US" sz="2800" dirty="0">
                  <a:latin typeface="Courier New" panose="02070309020205020404" pitchFamily="49" charset="0"/>
                  <a:cs typeface="Courier New" panose="02070309020205020404" pitchFamily="49" charset="0"/>
                </a:rPr>
                <a:t>want1 = 0;</a:t>
              </a:r>
            </a:p>
          </p:txBody>
        </p:sp>
        <p:sp>
          <p:nvSpPr>
            <p:cNvPr id="10" name="テキスト ボックス 9">
              <a:extLst>
                <a:ext uri="{FF2B5EF4-FFF2-40B4-BE49-F238E27FC236}">
                  <a16:creationId xmlns:a16="http://schemas.microsoft.com/office/drawing/2014/main" id="{606E8836-B940-C345-81CA-6A45C45F6A31}"/>
                </a:ext>
              </a:extLst>
            </p:cNvPr>
            <p:cNvSpPr txBox="1"/>
            <p:nvPr/>
          </p:nvSpPr>
          <p:spPr>
            <a:xfrm>
              <a:off x="2828839" y="2559634"/>
              <a:ext cx="1978427" cy="523220"/>
            </a:xfrm>
            <a:prstGeom prst="rect">
              <a:avLst/>
            </a:prstGeom>
            <a:noFill/>
          </p:spPr>
          <p:txBody>
            <a:bodyPr wrap="none" rtlCol="0">
              <a:spAutoFit/>
            </a:bodyPr>
            <a:lstStyle/>
            <a:p>
              <a:r>
                <a:rPr lang="ja-JP" altLang="en-US" sz="2800"/>
                <a:t>スレッド</a:t>
              </a:r>
              <a:r>
                <a:rPr lang="en-US" altLang="ja-JP" sz="2800" dirty="0"/>
                <a:t>T1</a:t>
              </a:r>
              <a:endParaRPr lang="en-US" sz="2800" dirty="0"/>
            </a:p>
          </p:txBody>
        </p:sp>
      </p:grpSp>
      <p:sp>
        <p:nvSpPr>
          <p:cNvPr id="11" name="テキスト ボックス 10">
            <a:extLst>
              <a:ext uri="{FF2B5EF4-FFF2-40B4-BE49-F238E27FC236}">
                <a16:creationId xmlns:a16="http://schemas.microsoft.com/office/drawing/2014/main" id="{F6D43200-9B6E-D845-9161-C5D9E70B5BEF}"/>
              </a:ext>
            </a:extLst>
          </p:cNvPr>
          <p:cNvSpPr txBox="1"/>
          <p:nvPr/>
        </p:nvSpPr>
        <p:spPr>
          <a:xfrm>
            <a:off x="628650" y="2730768"/>
            <a:ext cx="7095212" cy="523220"/>
          </a:xfrm>
          <a:prstGeom prst="rect">
            <a:avLst/>
          </a:prstGeom>
          <a:noFill/>
        </p:spPr>
        <p:txBody>
          <a:bodyPr wrap="none" rtlCol="0">
            <a:spAutoFit/>
          </a:bodyPr>
          <a:lstStyle/>
          <a:p>
            <a:r>
              <a:rPr lang="ja-JP" altLang="en-US" sz="2800">
                <a:latin typeface="+mn-ea"/>
              </a:rPr>
              <a:t>グローバル変数：</a:t>
            </a:r>
            <a:r>
              <a:rPr lang="en-US" altLang="ja-JP" sz="2800" dirty="0">
                <a:latin typeface="Courier New" panose="02070309020205020404" pitchFamily="49" charset="0"/>
                <a:cs typeface="Courier New" panose="02070309020205020404" pitchFamily="49" charset="0"/>
              </a:rPr>
              <a:t>want0 = 0</a:t>
            </a:r>
            <a:r>
              <a:rPr lang="en-US" altLang="ja-JP" sz="2800" dirty="0"/>
              <a:t>, </a:t>
            </a:r>
            <a:r>
              <a:rPr lang="en-US" altLang="ja-JP" sz="2800" dirty="0">
                <a:latin typeface="Courier New" panose="02070309020205020404" pitchFamily="49" charset="0"/>
                <a:cs typeface="Courier New" panose="02070309020205020404" pitchFamily="49" charset="0"/>
              </a:rPr>
              <a:t>want1 = 0</a:t>
            </a:r>
          </a:p>
        </p:txBody>
      </p:sp>
      <p:sp>
        <p:nvSpPr>
          <p:cNvPr id="12" name="コンテンツ プレースホルダー 2">
            <a:extLst>
              <a:ext uri="{FF2B5EF4-FFF2-40B4-BE49-F238E27FC236}">
                <a16:creationId xmlns:a16="http://schemas.microsoft.com/office/drawing/2014/main" id="{6D0300B6-3D31-E442-8CB6-C06B4C251EE3}"/>
              </a:ext>
            </a:extLst>
          </p:cNvPr>
          <p:cNvSpPr txBox="1">
            <a:spLocks/>
          </p:cNvSpPr>
          <p:nvPr/>
        </p:nvSpPr>
        <p:spPr>
          <a:xfrm>
            <a:off x="628650" y="5790323"/>
            <a:ext cx="7886700" cy="120302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ja-JP" altLang="en-US"/>
              <a:t>同時に</a:t>
            </a:r>
            <a:r>
              <a:rPr lang="en-US" altLang="ja-JP" dirty="0">
                <a:latin typeface="Courier New" panose="02070309020205020404" pitchFamily="49" charset="0"/>
                <a:cs typeface="Courier New" panose="02070309020205020404" pitchFamily="49" charset="0"/>
              </a:rPr>
              <a:t>Critical</a:t>
            </a:r>
            <a:r>
              <a:rPr lang="ja-JP" altLang="en-US"/>
              <a:t>に入ることはない</a:t>
            </a:r>
            <a:endParaRPr lang="en-US" dirty="0"/>
          </a:p>
        </p:txBody>
      </p:sp>
      <p:sp>
        <p:nvSpPr>
          <p:cNvPr id="4" name="スライド番号プレースホルダー 3">
            <a:extLst>
              <a:ext uri="{FF2B5EF4-FFF2-40B4-BE49-F238E27FC236}">
                <a16:creationId xmlns:a16="http://schemas.microsoft.com/office/drawing/2014/main" id="{282BE640-3DAA-BB40-86CE-9C646023BAD2}"/>
              </a:ext>
            </a:extLst>
          </p:cNvPr>
          <p:cNvSpPr>
            <a:spLocks noGrp="1"/>
          </p:cNvSpPr>
          <p:nvPr>
            <p:ph type="sldNum" sz="quarter" idx="12"/>
          </p:nvPr>
        </p:nvSpPr>
        <p:spPr/>
        <p:txBody>
          <a:bodyPr/>
          <a:lstStyle/>
          <a:p>
            <a:fld id="{1B5EABC8-8B1E-0F4D-B7D7-FD4CED23A004}" type="slidenum">
              <a:rPr lang="en-US" smtClean="0"/>
              <a:t>38</a:t>
            </a:fld>
            <a:endParaRPr lang="en-US"/>
          </a:p>
        </p:txBody>
      </p:sp>
    </p:spTree>
    <p:extLst>
      <p:ext uri="{BB962C8B-B14F-4D97-AF65-F5344CB8AC3E}">
        <p14:creationId xmlns:p14="http://schemas.microsoft.com/office/powerpoint/2010/main" val="11025943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角丸四角形吹き出し 29">
            <a:extLst>
              <a:ext uri="{FF2B5EF4-FFF2-40B4-BE49-F238E27FC236}">
                <a16:creationId xmlns:a16="http://schemas.microsoft.com/office/drawing/2014/main" id="{B3109566-681F-A74A-A3A3-FC9CEE60EA58}"/>
              </a:ext>
            </a:extLst>
          </p:cNvPr>
          <p:cNvSpPr/>
          <p:nvPr/>
        </p:nvSpPr>
        <p:spPr>
          <a:xfrm>
            <a:off x="174716" y="4578214"/>
            <a:ext cx="2845593" cy="1381789"/>
          </a:xfrm>
          <a:prstGeom prst="wedgeRoundRectCallout">
            <a:avLst>
              <a:gd name="adj1" fmla="val 63168"/>
              <a:gd name="adj2" fmla="val 28231"/>
              <a:gd name="adj3" fmla="val 16667"/>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400" dirty="0">
              <a:solidFill>
                <a:schemeClr val="tx1"/>
              </a:solidFill>
            </a:endParaRPr>
          </a:p>
        </p:txBody>
      </p:sp>
      <p:sp>
        <p:nvSpPr>
          <p:cNvPr id="2" name="タイトル 1">
            <a:extLst>
              <a:ext uri="{FF2B5EF4-FFF2-40B4-BE49-F238E27FC236}">
                <a16:creationId xmlns:a16="http://schemas.microsoft.com/office/drawing/2014/main" id="{CB2F5E80-E474-8D46-8887-D418FF2B5BE1}"/>
              </a:ext>
            </a:extLst>
          </p:cNvPr>
          <p:cNvSpPr>
            <a:spLocks noGrp="1"/>
          </p:cNvSpPr>
          <p:nvPr>
            <p:ph type="title"/>
          </p:nvPr>
        </p:nvSpPr>
        <p:spPr/>
        <p:txBody>
          <a:bodyPr/>
          <a:lstStyle/>
          <a:p>
            <a:r>
              <a:rPr lang="ja-JP" altLang="en-US"/>
              <a:t>メモリ順序</a:t>
            </a:r>
            <a:endParaRPr lang="en-US" dirty="0"/>
          </a:p>
        </p:txBody>
      </p:sp>
      <p:sp>
        <p:nvSpPr>
          <p:cNvPr id="3" name="コンテンツ プレースホルダー 2">
            <a:extLst>
              <a:ext uri="{FF2B5EF4-FFF2-40B4-BE49-F238E27FC236}">
                <a16:creationId xmlns:a16="http://schemas.microsoft.com/office/drawing/2014/main" id="{C93E6CD5-1311-FC44-9A58-A78E1FFD56DD}"/>
              </a:ext>
            </a:extLst>
          </p:cNvPr>
          <p:cNvSpPr>
            <a:spLocks noGrp="1"/>
          </p:cNvSpPr>
          <p:nvPr>
            <p:ph idx="1"/>
          </p:nvPr>
        </p:nvSpPr>
        <p:spPr>
          <a:xfrm>
            <a:off x="628650" y="1690689"/>
            <a:ext cx="7886700" cy="628965"/>
          </a:xfrm>
        </p:spPr>
        <p:txBody>
          <a:bodyPr/>
          <a:lstStyle/>
          <a:p>
            <a:pPr marL="0" indent="0">
              <a:buNone/>
            </a:pPr>
            <a:r>
              <a:rPr lang="ja-JP" altLang="en-US"/>
              <a:t>メモリアクセス命令がメモリに反映される順序</a:t>
            </a:r>
            <a:endParaRPr lang="en-US" dirty="0"/>
          </a:p>
        </p:txBody>
      </p:sp>
      <p:grpSp>
        <p:nvGrpSpPr>
          <p:cNvPr id="5" name="グループ化 4">
            <a:extLst>
              <a:ext uri="{FF2B5EF4-FFF2-40B4-BE49-F238E27FC236}">
                <a16:creationId xmlns:a16="http://schemas.microsoft.com/office/drawing/2014/main" id="{5877E13C-429C-4A4F-80E5-3EE86798E2A6}"/>
              </a:ext>
            </a:extLst>
          </p:cNvPr>
          <p:cNvGrpSpPr/>
          <p:nvPr/>
        </p:nvGrpSpPr>
        <p:grpSpPr>
          <a:xfrm>
            <a:off x="3153181" y="2169435"/>
            <a:ext cx="1978427" cy="1452647"/>
            <a:chOff x="1970404" y="2525380"/>
            <a:chExt cx="1978427" cy="1452647"/>
          </a:xfrm>
        </p:grpSpPr>
        <p:sp>
          <p:nvSpPr>
            <p:cNvPr id="6" name="テキスト ボックス 5">
              <a:extLst>
                <a:ext uri="{FF2B5EF4-FFF2-40B4-BE49-F238E27FC236}">
                  <a16:creationId xmlns:a16="http://schemas.microsoft.com/office/drawing/2014/main" id="{AC7A79C5-6C82-824E-8D09-5E9177DF1D3F}"/>
                </a:ext>
              </a:extLst>
            </p:cNvPr>
            <p:cNvSpPr txBox="1"/>
            <p:nvPr/>
          </p:nvSpPr>
          <p:spPr>
            <a:xfrm>
              <a:off x="2222878" y="3023920"/>
              <a:ext cx="1473480" cy="954107"/>
            </a:xfrm>
            <a:prstGeom prst="rect">
              <a:avLst/>
            </a:prstGeom>
            <a:solidFill>
              <a:schemeClr val="accent1">
                <a:alpha val="21000"/>
              </a:schemeClr>
            </a:solidFill>
            <a:ln>
              <a:solidFill>
                <a:schemeClr val="accent1"/>
              </a:solidFill>
            </a:ln>
          </p:spPr>
          <p:txBody>
            <a:bodyPr wrap="none" rtlCol="0">
              <a:spAutoFit/>
            </a:bodyPr>
            <a:lstStyle/>
            <a:p>
              <a:r>
                <a:rPr lang="en-US" sz="2800" dirty="0">
                  <a:latin typeface="Courier New" panose="02070309020205020404" pitchFamily="49" charset="0"/>
                  <a:cs typeface="Courier New" panose="02070309020205020404" pitchFamily="49" charset="0"/>
                </a:rPr>
                <a:t>X = 1;</a:t>
              </a:r>
            </a:p>
            <a:p>
              <a:r>
                <a:rPr lang="en-US" sz="2800" dirty="0">
                  <a:latin typeface="Courier New" panose="02070309020205020404" pitchFamily="49" charset="0"/>
                  <a:cs typeface="Courier New" panose="02070309020205020404" pitchFamily="49" charset="0"/>
                </a:rPr>
                <a:t>a = Y;</a:t>
              </a:r>
            </a:p>
          </p:txBody>
        </p:sp>
        <p:sp>
          <p:nvSpPr>
            <p:cNvPr id="7" name="テキスト ボックス 6">
              <a:extLst>
                <a:ext uri="{FF2B5EF4-FFF2-40B4-BE49-F238E27FC236}">
                  <a16:creationId xmlns:a16="http://schemas.microsoft.com/office/drawing/2014/main" id="{2E9A855E-7E00-584E-BF1F-2C2F742CD242}"/>
                </a:ext>
              </a:extLst>
            </p:cNvPr>
            <p:cNvSpPr txBox="1"/>
            <p:nvPr/>
          </p:nvSpPr>
          <p:spPr>
            <a:xfrm>
              <a:off x="1970404" y="2525380"/>
              <a:ext cx="1978427" cy="523220"/>
            </a:xfrm>
            <a:prstGeom prst="rect">
              <a:avLst/>
            </a:prstGeom>
            <a:noFill/>
          </p:spPr>
          <p:txBody>
            <a:bodyPr wrap="none" rtlCol="0">
              <a:spAutoFit/>
            </a:bodyPr>
            <a:lstStyle/>
            <a:p>
              <a:r>
                <a:rPr lang="ja-JP" altLang="en-US" sz="2800"/>
                <a:t>スレッド</a:t>
              </a:r>
              <a:r>
                <a:rPr lang="en-US" altLang="ja-JP" sz="2800" dirty="0"/>
                <a:t>T0</a:t>
              </a:r>
              <a:endParaRPr lang="en-US" sz="2800" dirty="0"/>
            </a:p>
          </p:txBody>
        </p:sp>
      </p:grpSp>
      <p:grpSp>
        <p:nvGrpSpPr>
          <p:cNvPr id="8" name="グループ化 7">
            <a:extLst>
              <a:ext uri="{FF2B5EF4-FFF2-40B4-BE49-F238E27FC236}">
                <a16:creationId xmlns:a16="http://schemas.microsoft.com/office/drawing/2014/main" id="{F51A408D-42B9-8047-B0BB-300C96806E28}"/>
              </a:ext>
            </a:extLst>
          </p:cNvPr>
          <p:cNvGrpSpPr/>
          <p:nvPr/>
        </p:nvGrpSpPr>
        <p:grpSpPr>
          <a:xfrm>
            <a:off x="5262982" y="2178826"/>
            <a:ext cx="1978427" cy="1462409"/>
            <a:chOff x="2063780" y="2514947"/>
            <a:chExt cx="1978427" cy="1462409"/>
          </a:xfrm>
        </p:grpSpPr>
        <p:sp>
          <p:nvSpPr>
            <p:cNvPr id="9" name="テキスト ボックス 8">
              <a:extLst>
                <a:ext uri="{FF2B5EF4-FFF2-40B4-BE49-F238E27FC236}">
                  <a16:creationId xmlns:a16="http://schemas.microsoft.com/office/drawing/2014/main" id="{D64B4A88-B40C-5E41-8EA3-493E96AD30AA}"/>
                </a:ext>
              </a:extLst>
            </p:cNvPr>
            <p:cNvSpPr txBox="1"/>
            <p:nvPr/>
          </p:nvSpPr>
          <p:spPr>
            <a:xfrm>
              <a:off x="2222878" y="3023249"/>
              <a:ext cx="1473480" cy="954107"/>
            </a:xfrm>
            <a:prstGeom prst="rect">
              <a:avLst/>
            </a:prstGeom>
            <a:solidFill>
              <a:srgbClr val="FF0000">
                <a:alpha val="21000"/>
              </a:srgbClr>
            </a:solidFill>
            <a:ln>
              <a:solidFill>
                <a:schemeClr val="accent1"/>
              </a:solidFill>
            </a:ln>
          </p:spPr>
          <p:txBody>
            <a:bodyPr wrap="none" rtlCol="0">
              <a:spAutoFit/>
            </a:bodyPr>
            <a:lstStyle/>
            <a:p>
              <a:r>
                <a:rPr lang="en-US" sz="2800" dirty="0">
                  <a:latin typeface="Courier New" panose="02070309020205020404" pitchFamily="49" charset="0"/>
                  <a:cs typeface="Courier New" panose="02070309020205020404" pitchFamily="49" charset="0"/>
                </a:rPr>
                <a:t>Y = 1;</a:t>
              </a:r>
            </a:p>
            <a:p>
              <a:r>
                <a:rPr lang="en-US" sz="2800" dirty="0">
                  <a:latin typeface="Courier New" panose="02070309020205020404" pitchFamily="49" charset="0"/>
                  <a:cs typeface="Courier New" panose="02070309020205020404" pitchFamily="49" charset="0"/>
                </a:rPr>
                <a:t>b = X;</a:t>
              </a:r>
            </a:p>
          </p:txBody>
        </p:sp>
        <p:sp>
          <p:nvSpPr>
            <p:cNvPr id="10" name="テキスト ボックス 9">
              <a:extLst>
                <a:ext uri="{FF2B5EF4-FFF2-40B4-BE49-F238E27FC236}">
                  <a16:creationId xmlns:a16="http://schemas.microsoft.com/office/drawing/2014/main" id="{606E8836-B940-C345-81CA-6A45C45F6A31}"/>
                </a:ext>
              </a:extLst>
            </p:cNvPr>
            <p:cNvSpPr txBox="1"/>
            <p:nvPr/>
          </p:nvSpPr>
          <p:spPr>
            <a:xfrm>
              <a:off x="2063780" y="2514947"/>
              <a:ext cx="1978427" cy="523220"/>
            </a:xfrm>
            <a:prstGeom prst="rect">
              <a:avLst/>
            </a:prstGeom>
            <a:noFill/>
          </p:spPr>
          <p:txBody>
            <a:bodyPr wrap="none" rtlCol="0">
              <a:spAutoFit/>
            </a:bodyPr>
            <a:lstStyle/>
            <a:p>
              <a:r>
                <a:rPr lang="ja-JP" altLang="en-US" sz="2800"/>
                <a:t>スレッド</a:t>
              </a:r>
              <a:r>
                <a:rPr lang="en-US" altLang="ja-JP" sz="2800" dirty="0"/>
                <a:t>T1</a:t>
              </a:r>
              <a:endParaRPr lang="en-US" sz="2800" dirty="0"/>
            </a:p>
          </p:txBody>
        </p:sp>
      </p:grpSp>
      <p:sp>
        <p:nvSpPr>
          <p:cNvPr id="12" name="コンテンツ プレースホルダー 2">
            <a:extLst>
              <a:ext uri="{FF2B5EF4-FFF2-40B4-BE49-F238E27FC236}">
                <a16:creationId xmlns:a16="http://schemas.microsoft.com/office/drawing/2014/main" id="{6D0300B6-3D31-E442-8CB6-C06B4C251EE3}"/>
              </a:ext>
            </a:extLst>
          </p:cNvPr>
          <p:cNvSpPr txBox="1">
            <a:spLocks/>
          </p:cNvSpPr>
          <p:nvPr/>
        </p:nvSpPr>
        <p:spPr>
          <a:xfrm>
            <a:off x="176215" y="6178391"/>
            <a:ext cx="9606882" cy="62896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latin typeface="Courier New" panose="02070309020205020404" pitchFamily="49" charset="0"/>
                <a:cs typeface="Courier New" panose="02070309020205020404" pitchFamily="49" charset="0"/>
              </a:rPr>
              <a:t>a</a:t>
            </a:r>
            <a:r>
              <a:rPr lang="en-US" dirty="0"/>
              <a:t>, </a:t>
            </a:r>
            <a:r>
              <a:rPr lang="en-US" dirty="0">
                <a:latin typeface="Courier New" panose="02070309020205020404" pitchFamily="49" charset="0"/>
                <a:cs typeface="Courier New" panose="02070309020205020404" pitchFamily="49" charset="0"/>
              </a:rPr>
              <a:t>b</a:t>
            </a:r>
            <a:r>
              <a:rPr lang="ja-JP" altLang="en-US"/>
              <a:t>のどちらかは実行完了までに</a:t>
            </a:r>
            <a:r>
              <a:rPr lang="en-US" altLang="ja-JP" dirty="0">
                <a:latin typeface="Courier New" panose="02070309020205020404" pitchFamily="49" charset="0"/>
                <a:cs typeface="Courier New" panose="02070309020205020404" pitchFamily="49" charset="0"/>
              </a:rPr>
              <a:t>1</a:t>
            </a:r>
            <a:r>
              <a:rPr lang="ja-JP" altLang="en-US"/>
              <a:t>になる</a:t>
            </a:r>
            <a:r>
              <a:rPr lang="ja-JP" altLang="en-US">
                <a:solidFill>
                  <a:srgbClr val="FF0000"/>
                </a:solidFill>
              </a:rPr>
              <a:t>とは限らない</a:t>
            </a:r>
            <a:endParaRPr lang="en-US" dirty="0">
              <a:solidFill>
                <a:srgbClr val="FF0000"/>
              </a:solidFill>
            </a:endParaRPr>
          </a:p>
        </p:txBody>
      </p:sp>
      <p:sp>
        <p:nvSpPr>
          <p:cNvPr id="4" name="テキスト ボックス 3">
            <a:extLst>
              <a:ext uri="{FF2B5EF4-FFF2-40B4-BE49-F238E27FC236}">
                <a16:creationId xmlns:a16="http://schemas.microsoft.com/office/drawing/2014/main" id="{747CEAF2-1AC6-FA40-91AF-58804E317C4C}"/>
              </a:ext>
            </a:extLst>
          </p:cNvPr>
          <p:cNvSpPr txBox="1"/>
          <p:nvPr/>
        </p:nvSpPr>
        <p:spPr>
          <a:xfrm>
            <a:off x="263165" y="2614548"/>
            <a:ext cx="3057247" cy="523220"/>
          </a:xfrm>
          <a:prstGeom prst="rect">
            <a:avLst/>
          </a:prstGeom>
          <a:noFill/>
        </p:spPr>
        <p:txBody>
          <a:bodyPr wrap="none" rtlCol="0">
            <a:spAutoFit/>
          </a:bodyPr>
          <a:lstStyle/>
          <a:p>
            <a:r>
              <a:rPr lang="ja-JP" altLang="en-US" sz="2800"/>
              <a:t>プログラム順序：</a:t>
            </a:r>
            <a:endParaRPr lang="en-US" altLang="ja-JP" sz="2800" dirty="0"/>
          </a:p>
        </p:txBody>
      </p:sp>
      <p:sp>
        <p:nvSpPr>
          <p:cNvPr id="20" name="テキスト ボックス 19">
            <a:extLst>
              <a:ext uri="{FF2B5EF4-FFF2-40B4-BE49-F238E27FC236}">
                <a16:creationId xmlns:a16="http://schemas.microsoft.com/office/drawing/2014/main" id="{6745C5BE-87F5-6341-853A-E2DD6014329C}"/>
              </a:ext>
            </a:extLst>
          </p:cNvPr>
          <p:cNvSpPr txBox="1"/>
          <p:nvPr/>
        </p:nvSpPr>
        <p:spPr>
          <a:xfrm>
            <a:off x="939231" y="3780649"/>
            <a:ext cx="2339102" cy="523220"/>
          </a:xfrm>
          <a:prstGeom prst="rect">
            <a:avLst/>
          </a:prstGeom>
          <a:noFill/>
        </p:spPr>
        <p:txBody>
          <a:bodyPr wrap="none" rtlCol="0">
            <a:spAutoFit/>
          </a:bodyPr>
          <a:lstStyle/>
          <a:p>
            <a:r>
              <a:rPr lang="ja-JP" altLang="en-US" sz="2800"/>
              <a:t>メモリ順序：</a:t>
            </a:r>
            <a:endParaRPr lang="en-US" sz="2800" dirty="0"/>
          </a:p>
        </p:txBody>
      </p:sp>
      <p:sp>
        <p:nvSpPr>
          <p:cNvPr id="21" name="テキスト ボックス 20">
            <a:extLst>
              <a:ext uri="{FF2B5EF4-FFF2-40B4-BE49-F238E27FC236}">
                <a16:creationId xmlns:a16="http://schemas.microsoft.com/office/drawing/2014/main" id="{DAB71B6D-6D13-134F-9962-A797ACFFA624}"/>
              </a:ext>
            </a:extLst>
          </p:cNvPr>
          <p:cNvSpPr txBox="1"/>
          <p:nvPr/>
        </p:nvSpPr>
        <p:spPr>
          <a:xfrm>
            <a:off x="3405655" y="3809204"/>
            <a:ext cx="1473480" cy="523220"/>
          </a:xfrm>
          <a:prstGeom prst="rect">
            <a:avLst/>
          </a:prstGeom>
          <a:solidFill>
            <a:schemeClr val="accent1">
              <a:alpha val="21000"/>
            </a:schemeClr>
          </a:solidFill>
          <a:ln>
            <a:solidFill>
              <a:schemeClr val="accent1"/>
            </a:solidFill>
          </a:ln>
        </p:spPr>
        <p:txBody>
          <a:bodyPr wrap="none" rtlCol="0">
            <a:spAutoFit/>
          </a:bodyPr>
          <a:lstStyle/>
          <a:p>
            <a:r>
              <a:rPr lang="en-US" sz="2800" dirty="0">
                <a:latin typeface="Courier New" panose="02070309020205020404" pitchFamily="49" charset="0"/>
                <a:cs typeface="Courier New" panose="02070309020205020404" pitchFamily="49" charset="0"/>
              </a:rPr>
              <a:t>a = Y;</a:t>
            </a:r>
          </a:p>
        </p:txBody>
      </p:sp>
      <p:sp>
        <p:nvSpPr>
          <p:cNvPr id="22" name="テキスト ボックス 21">
            <a:extLst>
              <a:ext uri="{FF2B5EF4-FFF2-40B4-BE49-F238E27FC236}">
                <a16:creationId xmlns:a16="http://schemas.microsoft.com/office/drawing/2014/main" id="{1CD120CB-613C-C04E-B6D4-04E9F2C80E82}"/>
              </a:ext>
            </a:extLst>
          </p:cNvPr>
          <p:cNvSpPr txBox="1"/>
          <p:nvPr/>
        </p:nvSpPr>
        <p:spPr>
          <a:xfrm>
            <a:off x="3405853" y="5380825"/>
            <a:ext cx="1473282" cy="523220"/>
          </a:xfrm>
          <a:prstGeom prst="rect">
            <a:avLst/>
          </a:prstGeom>
          <a:solidFill>
            <a:srgbClr val="FF0000">
              <a:alpha val="21000"/>
            </a:srgbClr>
          </a:solidFill>
          <a:ln>
            <a:solidFill>
              <a:schemeClr val="accent1"/>
            </a:solidFill>
          </a:ln>
        </p:spPr>
        <p:txBody>
          <a:bodyPr wrap="square" rtlCol="0">
            <a:spAutoFit/>
          </a:bodyPr>
          <a:lstStyle/>
          <a:p>
            <a:r>
              <a:rPr lang="en-US" sz="2800" dirty="0">
                <a:latin typeface="Courier New" panose="02070309020205020404" pitchFamily="49" charset="0"/>
                <a:cs typeface="Courier New" panose="02070309020205020404" pitchFamily="49" charset="0"/>
              </a:rPr>
              <a:t>Y = 1;</a:t>
            </a:r>
          </a:p>
        </p:txBody>
      </p:sp>
      <p:sp>
        <p:nvSpPr>
          <p:cNvPr id="23" name="テキスト ボックス 22">
            <a:extLst>
              <a:ext uri="{FF2B5EF4-FFF2-40B4-BE49-F238E27FC236}">
                <a16:creationId xmlns:a16="http://schemas.microsoft.com/office/drawing/2014/main" id="{72B76F98-192C-744C-8328-D2E6BEF14DD7}"/>
              </a:ext>
            </a:extLst>
          </p:cNvPr>
          <p:cNvSpPr txBox="1"/>
          <p:nvPr/>
        </p:nvSpPr>
        <p:spPr>
          <a:xfrm>
            <a:off x="3405655" y="4857605"/>
            <a:ext cx="1473480" cy="523220"/>
          </a:xfrm>
          <a:prstGeom prst="rect">
            <a:avLst/>
          </a:prstGeom>
          <a:solidFill>
            <a:schemeClr val="accent1">
              <a:alpha val="21000"/>
            </a:schemeClr>
          </a:solidFill>
          <a:ln>
            <a:solidFill>
              <a:schemeClr val="accent1"/>
            </a:solidFill>
          </a:ln>
        </p:spPr>
        <p:txBody>
          <a:bodyPr wrap="square" rtlCol="0">
            <a:spAutoFit/>
          </a:bodyPr>
          <a:lstStyle/>
          <a:p>
            <a:r>
              <a:rPr lang="en-US" sz="2800" dirty="0">
                <a:latin typeface="Courier New" panose="02070309020205020404" pitchFamily="49" charset="0"/>
                <a:cs typeface="Courier New" panose="02070309020205020404" pitchFamily="49" charset="0"/>
              </a:rPr>
              <a:t>X = 1;</a:t>
            </a:r>
          </a:p>
        </p:txBody>
      </p:sp>
      <p:sp>
        <p:nvSpPr>
          <p:cNvPr id="24" name="テキスト ボックス 23">
            <a:extLst>
              <a:ext uri="{FF2B5EF4-FFF2-40B4-BE49-F238E27FC236}">
                <a16:creationId xmlns:a16="http://schemas.microsoft.com/office/drawing/2014/main" id="{F5DD7ECD-C151-0840-9618-D03ADB1A4951}"/>
              </a:ext>
            </a:extLst>
          </p:cNvPr>
          <p:cNvSpPr txBox="1"/>
          <p:nvPr/>
        </p:nvSpPr>
        <p:spPr>
          <a:xfrm>
            <a:off x="3405655" y="4332424"/>
            <a:ext cx="1473480" cy="523220"/>
          </a:xfrm>
          <a:prstGeom prst="rect">
            <a:avLst/>
          </a:prstGeom>
          <a:solidFill>
            <a:srgbClr val="FF0000">
              <a:alpha val="21000"/>
            </a:srgbClr>
          </a:solidFill>
          <a:ln>
            <a:solidFill>
              <a:schemeClr val="accent1"/>
            </a:solidFill>
          </a:ln>
        </p:spPr>
        <p:txBody>
          <a:bodyPr wrap="square" rtlCol="0">
            <a:spAutoFit/>
          </a:bodyPr>
          <a:lstStyle/>
          <a:p>
            <a:r>
              <a:rPr lang="en-US" sz="2800" dirty="0">
                <a:latin typeface="Courier New" panose="02070309020205020404" pitchFamily="49" charset="0"/>
                <a:cs typeface="Courier New" panose="02070309020205020404" pitchFamily="49" charset="0"/>
              </a:rPr>
              <a:t>b = X;</a:t>
            </a:r>
          </a:p>
        </p:txBody>
      </p:sp>
      <p:sp>
        <p:nvSpPr>
          <p:cNvPr id="25" name="右矢印 24">
            <a:extLst>
              <a:ext uri="{FF2B5EF4-FFF2-40B4-BE49-F238E27FC236}">
                <a16:creationId xmlns:a16="http://schemas.microsoft.com/office/drawing/2014/main" id="{425EC853-8436-4440-A931-90065A7DB18D}"/>
              </a:ext>
            </a:extLst>
          </p:cNvPr>
          <p:cNvSpPr/>
          <p:nvPr/>
        </p:nvSpPr>
        <p:spPr>
          <a:xfrm>
            <a:off x="5262982" y="3843502"/>
            <a:ext cx="363794" cy="42939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テキスト ボックス 25">
            <a:extLst>
              <a:ext uri="{FF2B5EF4-FFF2-40B4-BE49-F238E27FC236}">
                <a16:creationId xmlns:a16="http://schemas.microsoft.com/office/drawing/2014/main" id="{A5E25FB8-2341-5549-A221-5CB04E4068E3}"/>
              </a:ext>
            </a:extLst>
          </p:cNvPr>
          <p:cNvSpPr txBox="1"/>
          <p:nvPr/>
        </p:nvSpPr>
        <p:spPr>
          <a:xfrm>
            <a:off x="5754098" y="3796589"/>
            <a:ext cx="399468" cy="523220"/>
          </a:xfrm>
          <a:prstGeom prst="rect">
            <a:avLst/>
          </a:prstGeom>
          <a:noFill/>
        </p:spPr>
        <p:txBody>
          <a:bodyPr wrap="none" rtlCol="0">
            <a:spAutoFit/>
          </a:bodyPr>
          <a:lstStyle/>
          <a:p>
            <a:r>
              <a:rPr lang="en-US" sz="2800" dirty="0">
                <a:latin typeface="Courier New" panose="02070309020205020404" pitchFamily="49" charset="0"/>
                <a:cs typeface="Courier New" panose="02070309020205020404" pitchFamily="49" charset="0"/>
              </a:rPr>
              <a:t>0</a:t>
            </a:r>
          </a:p>
        </p:txBody>
      </p:sp>
      <p:sp>
        <p:nvSpPr>
          <p:cNvPr id="27" name="右矢印 26">
            <a:extLst>
              <a:ext uri="{FF2B5EF4-FFF2-40B4-BE49-F238E27FC236}">
                <a16:creationId xmlns:a16="http://schemas.microsoft.com/office/drawing/2014/main" id="{4B1E37A3-F4D9-3A40-8D81-E6170F646077}"/>
              </a:ext>
            </a:extLst>
          </p:cNvPr>
          <p:cNvSpPr/>
          <p:nvPr/>
        </p:nvSpPr>
        <p:spPr>
          <a:xfrm>
            <a:off x="5262982" y="4432420"/>
            <a:ext cx="363794" cy="42939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テキスト ボックス 27">
            <a:extLst>
              <a:ext uri="{FF2B5EF4-FFF2-40B4-BE49-F238E27FC236}">
                <a16:creationId xmlns:a16="http://schemas.microsoft.com/office/drawing/2014/main" id="{071E111A-41D3-814B-B5ED-F2DFEA8AFBF8}"/>
              </a:ext>
            </a:extLst>
          </p:cNvPr>
          <p:cNvSpPr txBox="1"/>
          <p:nvPr/>
        </p:nvSpPr>
        <p:spPr>
          <a:xfrm>
            <a:off x="5754098" y="4385507"/>
            <a:ext cx="399468" cy="523220"/>
          </a:xfrm>
          <a:prstGeom prst="rect">
            <a:avLst/>
          </a:prstGeom>
          <a:noFill/>
        </p:spPr>
        <p:txBody>
          <a:bodyPr wrap="none" rtlCol="0">
            <a:spAutoFit/>
          </a:bodyPr>
          <a:lstStyle/>
          <a:p>
            <a:r>
              <a:rPr lang="en-US" sz="2800" dirty="0">
                <a:latin typeface="Courier New" panose="02070309020205020404" pitchFamily="49" charset="0"/>
                <a:cs typeface="Courier New" panose="02070309020205020404" pitchFamily="49" charset="0"/>
              </a:rPr>
              <a:t>0</a:t>
            </a:r>
          </a:p>
        </p:txBody>
      </p:sp>
      <p:sp>
        <p:nvSpPr>
          <p:cNvPr id="29" name="角丸四角形吹き出し 28">
            <a:extLst>
              <a:ext uri="{FF2B5EF4-FFF2-40B4-BE49-F238E27FC236}">
                <a16:creationId xmlns:a16="http://schemas.microsoft.com/office/drawing/2014/main" id="{5C517C4E-4C4A-9243-99C9-60028AAB2976}"/>
              </a:ext>
            </a:extLst>
          </p:cNvPr>
          <p:cNvSpPr/>
          <p:nvPr/>
        </p:nvSpPr>
        <p:spPr>
          <a:xfrm>
            <a:off x="176215" y="4578215"/>
            <a:ext cx="2845593" cy="1381789"/>
          </a:xfrm>
          <a:prstGeom prst="wedgeRoundRectCallout">
            <a:avLst>
              <a:gd name="adj1" fmla="val 62365"/>
              <a:gd name="adj2" fmla="val -11474"/>
              <a:gd name="adj3" fmla="val 16667"/>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2400">
                <a:solidFill>
                  <a:schemeClr val="tx1"/>
                </a:solidFill>
              </a:rPr>
              <a:t>メモリに反映されていないので観測できない</a:t>
            </a:r>
            <a:endParaRPr lang="en-US" sz="2400" dirty="0">
              <a:solidFill>
                <a:schemeClr val="tx1"/>
              </a:solidFill>
            </a:endParaRPr>
          </a:p>
        </p:txBody>
      </p:sp>
      <p:sp>
        <p:nvSpPr>
          <p:cNvPr id="11" name="スライド番号プレースホルダー 10">
            <a:extLst>
              <a:ext uri="{FF2B5EF4-FFF2-40B4-BE49-F238E27FC236}">
                <a16:creationId xmlns:a16="http://schemas.microsoft.com/office/drawing/2014/main" id="{086F2E68-232D-CF46-8AD3-F878CB450CF2}"/>
              </a:ext>
            </a:extLst>
          </p:cNvPr>
          <p:cNvSpPr>
            <a:spLocks noGrp="1"/>
          </p:cNvSpPr>
          <p:nvPr>
            <p:ph type="sldNum" sz="quarter" idx="12"/>
          </p:nvPr>
        </p:nvSpPr>
        <p:spPr/>
        <p:txBody>
          <a:bodyPr/>
          <a:lstStyle/>
          <a:p>
            <a:fld id="{1B5EABC8-8B1E-0F4D-B7D7-FD4CED23A004}" type="slidenum">
              <a:rPr lang="en-US" smtClean="0"/>
              <a:t>4</a:t>
            </a:fld>
            <a:endParaRPr lang="en-US"/>
          </a:p>
        </p:txBody>
      </p:sp>
    </p:spTree>
    <p:extLst>
      <p:ext uri="{BB962C8B-B14F-4D97-AF65-F5344CB8AC3E}">
        <p14:creationId xmlns:p14="http://schemas.microsoft.com/office/powerpoint/2010/main" val="23744111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A6B9B70-C4EE-2F4E-B0BF-038B39BB83CD}"/>
              </a:ext>
            </a:extLst>
          </p:cNvPr>
          <p:cNvSpPr>
            <a:spLocks noGrp="1"/>
          </p:cNvSpPr>
          <p:nvPr>
            <p:ph type="title"/>
          </p:nvPr>
        </p:nvSpPr>
        <p:spPr/>
        <p:txBody>
          <a:bodyPr/>
          <a:lstStyle/>
          <a:p>
            <a:r>
              <a:rPr lang="en-US" dirty="0"/>
              <a:t>MMLib</a:t>
            </a:r>
          </a:p>
        </p:txBody>
      </p:sp>
      <p:sp>
        <p:nvSpPr>
          <p:cNvPr id="3" name="コンテンツ プレースホルダー 2">
            <a:extLst>
              <a:ext uri="{FF2B5EF4-FFF2-40B4-BE49-F238E27FC236}">
                <a16:creationId xmlns:a16="http://schemas.microsoft.com/office/drawing/2014/main" id="{B5D7D7D0-F576-2847-BED2-4972D5B7F9DA}"/>
              </a:ext>
            </a:extLst>
          </p:cNvPr>
          <p:cNvSpPr>
            <a:spLocks noGrp="1"/>
          </p:cNvSpPr>
          <p:nvPr>
            <p:ph idx="1"/>
          </p:nvPr>
        </p:nvSpPr>
        <p:spPr>
          <a:xfrm>
            <a:off x="628650" y="1825625"/>
            <a:ext cx="7886700" cy="3049338"/>
          </a:xfrm>
        </p:spPr>
        <p:txBody>
          <a:bodyPr>
            <a:normAutofit lnSpcReduction="10000"/>
          </a:bodyPr>
          <a:lstStyle/>
          <a:p>
            <a:r>
              <a:rPr lang="en-US" altLang="ja-JP" dirty="0"/>
              <a:t>SPIN</a:t>
            </a:r>
            <a:r>
              <a:rPr lang="ja-JP" altLang="en-US"/>
              <a:t>でメモリ順序を考慮して並行プログラムをモデル検査するためのライブラリ</a:t>
            </a:r>
            <a:endParaRPr lang="en-US" altLang="ja-JP" dirty="0"/>
          </a:p>
          <a:p>
            <a:r>
              <a:rPr lang="ja-JP" altLang="en-US"/>
              <a:t>複数のスレッドがアクセスする共有変数を管理する</a:t>
            </a:r>
            <a:endParaRPr lang="en-US" altLang="ja-JP" dirty="0"/>
          </a:p>
          <a:p>
            <a:r>
              <a:rPr lang="ja-JP" altLang="en-US"/>
              <a:t>共有変数へアクセスするためのマクロを提供する</a:t>
            </a:r>
            <a:endParaRPr lang="en-US" altLang="ja-JP" dirty="0"/>
          </a:p>
          <a:p>
            <a:r>
              <a:rPr lang="en-US" dirty="0"/>
              <a:t>Promela</a:t>
            </a:r>
            <a:r>
              <a:rPr lang="ja-JP" altLang="en-US"/>
              <a:t>で記述されている</a:t>
            </a:r>
            <a:endParaRPr lang="en-US" dirty="0"/>
          </a:p>
        </p:txBody>
      </p:sp>
      <p:sp>
        <p:nvSpPr>
          <p:cNvPr id="5" name="角丸四角形 4">
            <a:extLst>
              <a:ext uri="{FF2B5EF4-FFF2-40B4-BE49-F238E27FC236}">
                <a16:creationId xmlns:a16="http://schemas.microsoft.com/office/drawing/2014/main" id="{6B9DC8EA-0993-EB43-8E81-464C4EDA46C9}"/>
              </a:ext>
            </a:extLst>
          </p:cNvPr>
          <p:cNvSpPr/>
          <p:nvPr/>
        </p:nvSpPr>
        <p:spPr>
          <a:xfrm>
            <a:off x="1459266" y="5860729"/>
            <a:ext cx="1509745" cy="913716"/>
          </a:xfrm>
          <a:prstGeom prst="roundRect">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800">
                <a:solidFill>
                  <a:schemeClr val="accent5"/>
                </a:solidFill>
                <a:latin typeface="+mn-ea"/>
              </a:rPr>
              <a:t>モデル</a:t>
            </a:r>
            <a:endParaRPr lang="en-US" altLang="ja-JP" sz="2400" dirty="0">
              <a:solidFill>
                <a:schemeClr val="accent5"/>
              </a:solidFill>
              <a:latin typeface="+mn-ea"/>
            </a:endParaRPr>
          </a:p>
        </p:txBody>
      </p:sp>
      <p:sp>
        <p:nvSpPr>
          <p:cNvPr id="6" name="正方形/長方形 5">
            <a:extLst>
              <a:ext uri="{FF2B5EF4-FFF2-40B4-BE49-F238E27FC236}">
                <a16:creationId xmlns:a16="http://schemas.microsoft.com/office/drawing/2014/main" id="{0EABC246-4DA7-514E-A8E5-FE5DDD0F52E2}"/>
              </a:ext>
            </a:extLst>
          </p:cNvPr>
          <p:cNvSpPr/>
          <p:nvPr/>
        </p:nvSpPr>
        <p:spPr>
          <a:xfrm>
            <a:off x="3901498" y="5379590"/>
            <a:ext cx="1365430" cy="832475"/>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dirty="0">
                <a:solidFill>
                  <a:schemeClr val="tx1"/>
                </a:solidFill>
                <a:latin typeface="+mn-ea"/>
              </a:rPr>
              <a:t>SPIN</a:t>
            </a:r>
            <a:endParaRPr lang="en-US" sz="2400" dirty="0">
              <a:solidFill>
                <a:schemeClr val="tx1"/>
              </a:solidFill>
              <a:latin typeface="+mn-ea"/>
            </a:endParaRPr>
          </a:p>
        </p:txBody>
      </p:sp>
      <p:sp>
        <p:nvSpPr>
          <p:cNvPr id="8" name="1 つの角を切り取った四角形 7">
            <a:extLst>
              <a:ext uri="{FF2B5EF4-FFF2-40B4-BE49-F238E27FC236}">
                <a16:creationId xmlns:a16="http://schemas.microsoft.com/office/drawing/2014/main" id="{AE146639-D8B5-C944-9BA1-8EFF21E25C3F}"/>
              </a:ext>
            </a:extLst>
          </p:cNvPr>
          <p:cNvSpPr/>
          <p:nvPr/>
        </p:nvSpPr>
        <p:spPr>
          <a:xfrm>
            <a:off x="6206307" y="5872856"/>
            <a:ext cx="1096957" cy="914400"/>
          </a:xfrm>
          <a:prstGeom prst="snip1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ja-JP" altLang="en-US" sz="2800"/>
              <a:t>反例</a:t>
            </a:r>
            <a:endParaRPr lang="en-US" sz="2000" dirty="0"/>
          </a:p>
        </p:txBody>
      </p:sp>
      <p:cxnSp>
        <p:nvCxnSpPr>
          <p:cNvPr id="9" name="カギ線コネクタ 8">
            <a:extLst>
              <a:ext uri="{FF2B5EF4-FFF2-40B4-BE49-F238E27FC236}">
                <a16:creationId xmlns:a16="http://schemas.microsoft.com/office/drawing/2014/main" id="{1B98D3C9-D7BD-8840-95BD-ED9C4F712E65}"/>
              </a:ext>
            </a:extLst>
          </p:cNvPr>
          <p:cNvCxnSpPr>
            <a:cxnSpLocks/>
          </p:cNvCxnSpPr>
          <p:nvPr/>
        </p:nvCxnSpPr>
        <p:spPr>
          <a:xfrm flipV="1">
            <a:off x="5266928" y="4971095"/>
            <a:ext cx="939379" cy="693557"/>
          </a:xfrm>
          <a:prstGeom prst="bentConnector3">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カギ線コネクタ 9">
            <a:extLst>
              <a:ext uri="{FF2B5EF4-FFF2-40B4-BE49-F238E27FC236}">
                <a16:creationId xmlns:a16="http://schemas.microsoft.com/office/drawing/2014/main" id="{F2AE1719-A8CF-3F44-A934-A5DFE93356C2}"/>
              </a:ext>
            </a:extLst>
          </p:cNvPr>
          <p:cNvCxnSpPr>
            <a:cxnSpLocks/>
            <a:endCxn id="8" idx="2"/>
          </p:cNvCxnSpPr>
          <p:nvPr/>
        </p:nvCxnSpPr>
        <p:spPr>
          <a:xfrm>
            <a:off x="5266928" y="5670551"/>
            <a:ext cx="939379" cy="659505"/>
          </a:xfrm>
          <a:prstGeom prst="bentConnector3">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テキスト ボックス 10">
            <a:extLst>
              <a:ext uri="{FF2B5EF4-FFF2-40B4-BE49-F238E27FC236}">
                <a16:creationId xmlns:a16="http://schemas.microsoft.com/office/drawing/2014/main" id="{B2B6ADA7-8C8A-4E43-88EB-2A6990AA63A7}"/>
              </a:ext>
            </a:extLst>
          </p:cNvPr>
          <p:cNvSpPr txBox="1"/>
          <p:nvPr/>
        </p:nvSpPr>
        <p:spPr>
          <a:xfrm>
            <a:off x="4397790" y="6288091"/>
            <a:ext cx="1338828" cy="369332"/>
          </a:xfrm>
          <a:prstGeom prst="rect">
            <a:avLst/>
          </a:prstGeom>
          <a:noFill/>
        </p:spPr>
        <p:txBody>
          <a:bodyPr wrap="none" rtlCol="0">
            <a:spAutoFit/>
          </a:bodyPr>
          <a:lstStyle/>
          <a:p>
            <a:r>
              <a:rPr lang="ja-JP" altLang="en-US"/>
              <a:t>エラーあり</a:t>
            </a:r>
            <a:endParaRPr lang="en-US" dirty="0"/>
          </a:p>
        </p:txBody>
      </p:sp>
      <p:sp>
        <p:nvSpPr>
          <p:cNvPr id="12" name="テキスト ボックス 11">
            <a:extLst>
              <a:ext uri="{FF2B5EF4-FFF2-40B4-BE49-F238E27FC236}">
                <a16:creationId xmlns:a16="http://schemas.microsoft.com/office/drawing/2014/main" id="{154647BC-1062-C54D-A604-EDF3EF233BC9}"/>
              </a:ext>
            </a:extLst>
          </p:cNvPr>
          <p:cNvSpPr txBox="1"/>
          <p:nvPr/>
        </p:nvSpPr>
        <p:spPr>
          <a:xfrm>
            <a:off x="4397790" y="4940742"/>
            <a:ext cx="1338828" cy="369332"/>
          </a:xfrm>
          <a:prstGeom prst="rect">
            <a:avLst/>
          </a:prstGeom>
          <a:noFill/>
        </p:spPr>
        <p:txBody>
          <a:bodyPr wrap="none" rtlCol="0">
            <a:spAutoFit/>
          </a:bodyPr>
          <a:lstStyle/>
          <a:p>
            <a:r>
              <a:rPr lang="ja-JP" altLang="en-US"/>
              <a:t>エラーなし</a:t>
            </a:r>
            <a:endParaRPr lang="en-US" dirty="0"/>
          </a:p>
        </p:txBody>
      </p:sp>
      <p:cxnSp>
        <p:nvCxnSpPr>
          <p:cNvPr id="13" name="カギ線コネクタ 12">
            <a:extLst>
              <a:ext uri="{FF2B5EF4-FFF2-40B4-BE49-F238E27FC236}">
                <a16:creationId xmlns:a16="http://schemas.microsoft.com/office/drawing/2014/main" id="{28E7FA59-B2AE-5340-872A-CBCB0550A5C1}"/>
              </a:ext>
            </a:extLst>
          </p:cNvPr>
          <p:cNvCxnSpPr>
            <a:cxnSpLocks/>
            <a:endCxn id="6" idx="1"/>
          </p:cNvCxnSpPr>
          <p:nvPr/>
        </p:nvCxnSpPr>
        <p:spPr>
          <a:xfrm flipV="1">
            <a:off x="2969011" y="5795828"/>
            <a:ext cx="932487" cy="562382"/>
          </a:xfrm>
          <a:prstGeom prst="bentConnector3">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カギ線コネクタ 13">
            <a:extLst>
              <a:ext uri="{FF2B5EF4-FFF2-40B4-BE49-F238E27FC236}">
                <a16:creationId xmlns:a16="http://schemas.microsoft.com/office/drawing/2014/main" id="{68803332-3D2D-3147-9123-587A9FA49EBF}"/>
              </a:ext>
            </a:extLst>
          </p:cNvPr>
          <p:cNvCxnSpPr>
            <a:cxnSpLocks/>
          </p:cNvCxnSpPr>
          <p:nvPr/>
        </p:nvCxnSpPr>
        <p:spPr>
          <a:xfrm>
            <a:off x="2969011" y="5316810"/>
            <a:ext cx="932487" cy="490070"/>
          </a:xfrm>
          <a:prstGeom prst="bentConnector3">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角丸四角形 15">
            <a:extLst>
              <a:ext uri="{FF2B5EF4-FFF2-40B4-BE49-F238E27FC236}">
                <a16:creationId xmlns:a16="http://schemas.microsoft.com/office/drawing/2014/main" id="{5644985C-979B-6540-A727-D427EADC2B29}"/>
              </a:ext>
            </a:extLst>
          </p:cNvPr>
          <p:cNvSpPr/>
          <p:nvPr/>
        </p:nvSpPr>
        <p:spPr>
          <a:xfrm>
            <a:off x="1459266" y="4844186"/>
            <a:ext cx="1509745" cy="913716"/>
          </a:xfrm>
          <a:prstGeom prst="roundRect">
            <a:avLst/>
          </a:prstGeom>
          <a:solidFill>
            <a:schemeClr val="bg1"/>
          </a:solid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dirty="0">
                <a:solidFill>
                  <a:schemeClr val="accent6"/>
                </a:solidFill>
                <a:latin typeface="+mn-ea"/>
              </a:rPr>
              <a:t>MMLib</a:t>
            </a:r>
            <a:endParaRPr lang="en-US" altLang="ja-JP" sz="2400" dirty="0">
              <a:solidFill>
                <a:schemeClr val="accent6"/>
              </a:solidFill>
              <a:latin typeface="+mn-ea"/>
            </a:endParaRPr>
          </a:p>
        </p:txBody>
      </p:sp>
      <p:sp>
        <p:nvSpPr>
          <p:cNvPr id="17" name="テキスト ボックス 16">
            <a:extLst>
              <a:ext uri="{FF2B5EF4-FFF2-40B4-BE49-F238E27FC236}">
                <a16:creationId xmlns:a16="http://schemas.microsoft.com/office/drawing/2014/main" id="{28366ECB-6BB6-DB48-A906-890038803396}"/>
              </a:ext>
            </a:extLst>
          </p:cNvPr>
          <p:cNvSpPr txBox="1"/>
          <p:nvPr/>
        </p:nvSpPr>
        <p:spPr>
          <a:xfrm>
            <a:off x="6179445" y="4657609"/>
            <a:ext cx="1980029" cy="707886"/>
          </a:xfrm>
          <a:prstGeom prst="rect">
            <a:avLst/>
          </a:prstGeom>
          <a:noFill/>
        </p:spPr>
        <p:txBody>
          <a:bodyPr wrap="none" rtlCol="0">
            <a:spAutoFit/>
          </a:bodyPr>
          <a:lstStyle/>
          <a:p>
            <a:r>
              <a:rPr lang="ja-JP" altLang="en-US" sz="2000"/>
              <a:t>プログラム順序</a:t>
            </a:r>
            <a:endParaRPr lang="en-US" altLang="ja-JP" sz="2000" dirty="0"/>
          </a:p>
          <a:p>
            <a:r>
              <a:rPr lang="ja-JP" altLang="en-US" sz="2000"/>
              <a:t>メモリ順序</a:t>
            </a:r>
            <a:endParaRPr lang="en-US" sz="2000" dirty="0"/>
          </a:p>
        </p:txBody>
      </p:sp>
      <p:grpSp>
        <p:nvGrpSpPr>
          <p:cNvPr id="18" name="グループ化 17">
            <a:extLst>
              <a:ext uri="{FF2B5EF4-FFF2-40B4-BE49-F238E27FC236}">
                <a16:creationId xmlns:a16="http://schemas.microsoft.com/office/drawing/2014/main" id="{B4DC31D5-E3B0-6344-993D-68BA3F648615}"/>
              </a:ext>
            </a:extLst>
          </p:cNvPr>
          <p:cNvGrpSpPr/>
          <p:nvPr/>
        </p:nvGrpSpPr>
        <p:grpSpPr>
          <a:xfrm rot="170148">
            <a:off x="8028626" y="4857640"/>
            <a:ext cx="538602" cy="349161"/>
            <a:chOff x="8111712" y="1024713"/>
            <a:chExt cx="1126359" cy="730188"/>
          </a:xfrm>
        </p:grpSpPr>
        <p:sp>
          <p:nvSpPr>
            <p:cNvPr id="19" name="斜め縞 18">
              <a:extLst>
                <a:ext uri="{FF2B5EF4-FFF2-40B4-BE49-F238E27FC236}">
                  <a16:creationId xmlns:a16="http://schemas.microsoft.com/office/drawing/2014/main" id="{02DA7C5F-FC6A-304A-9C33-F96B8F6A0E01}"/>
                </a:ext>
              </a:extLst>
            </p:cNvPr>
            <p:cNvSpPr/>
            <p:nvPr/>
          </p:nvSpPr>
          <p:spPr>
            <a:xfrm rot="5870477">
              <a:off x="8082196" y="1234289"/>
              <a:ext cx="550128" cy="491095"/>
            </a:xfrm>
            <a:prstGeom prst="diagStripe">
              <a:avLst>
                <a:gd name="adj" fmla="val 54655"/>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0" name="斜め縞 19">
              <a:extLst>
                <a:ext uri="{FF2B5EF4-FFF2-40B4-BE49-F238E27FC236}">
                  <a16:creationId xmlns:a16="http://schemas.microsoft.com/office/drawing/2014/main" id="{8A1BD6E3-EBD6-284E-8837-C334C5716C97}"/>
                </a:ext>
              </a:extLst>
            </p:cNvPr>
            <p:cNvSpPr/>
            <p:nvPr/>
          </p:nvSpPr>
          <p:spPr>
            <a:xfrm rot="19518858">
              <a:off x="8325366" y="1024713"/>
              <a:ext cx="912705" cy="544340"/>
            </a:xfrm>
            <a:prstGeom prst="diagStripe">
              <a:avLst>
                <a:gd name="adj" fmla="val 6986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4" name="スライド番号プレースホルダー 3">
            <a:extLst>
              <a:ext uri="{FF2B5EF4-FFF2-40B4-BE49-F238E27FC236}">
                <a16:creationId xmlns:a16="http://schemas.microsoft.com/office/drawing/2014/main" id="{DD4B3019-7DA0-1E40-AA1B-DAF1D24FDC21}"/>
              </a:ext>
            </a:extLst>
          </p:cNvPr>
          <p:cNvSpPr>
            <a:spLocks noGrp="1"/>
          </p:cNvSpPr>
          <p:nvPr>
            <p:ph type="sldNum" sz="quarter" idx="12"/>
          </p:nvPr>
        </p:nvSpPr>
        <p:spPr/>
        <p:txBody>
          <a:bodyPr/>
          <a:lstStyle/>
          <a:p>
            <a:fld id="{1B5EABC8-8B1E-0F4D-B7D7-FD4CED23A004}" type="slidenum">
              <a:rPr lang="en-US" smtClean="0"/>
              <a:t>5</a:t>
            </a:fld>
            <a:endParaRPr lang="en-US"/>
          </a:p>
        </p:txBody>
      </p:sp>
    </p:spTree>
    <p:extLst>
      <p:ext uri="{BB962C8B-B14F-4D97-AF65-F5344CB8AC3E}">
        <p14:creationId xmlns:p14="http://schemas.microsoft.com/office/powerpoint/2010/main" val="35234077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918EF13-82C9-E94F-9349-798E4065FFA2}"/>
              </a:ext>
            </a:extLst>
          </p:cNvPr>
          <p:cNvSpPr>
            <a:spLocks noGrp="1"/>
          </p:cNvSpPr>
          <p:nvPr>
            <p:ph type="title"/>
          </p:nvPr>
        </p:nvSpPr>
        <p:spPr/>
        <p:txBody>
          <a:bodyPr/>
          <a:lstStyle/>
          <a:p>
            <a:r>
              <a:rPr lang="ja-JP" altLang="en-US"/>
              <a:t>共有変数へのアクセス方法</a:t>
            </a:r>
            <a:endParaRPr lang="en-US" dirty="0"/>
          </a:p>
        </p:txBody>
      </p:sp>
      <p:sp>
        <p:nvSpPr>
          <p:cNvPr id="4" name="スライド番号プレースホルダー 3">
            <a:extLst>
              <a:ext uri="{FF2B5EF4-FFF2-40B4-BE49-F238E27FC236}">
                <a16:creationId xmlns:a16="http://schemas.microsoft.com/office/drawing/2014/main" id="{9BD6994A-1E25-5744-9E70-44AFBC90EC11}"/>
              </a:ext>
            </a:extLst>
          </p:cNvPr>
          <p:cNvSpPr>
            <a:spLocks noGrp="1"/>
          </p:cNvSpPr>
          <p:nvPr>
            <p:ph type="sldNum" sz="quarter" idx="12"/>
          </p:nvPr>
        </p:nvSpPr>
        <p:spPr/>
        <p:txBody>
          <a:bodyPr/>
          <a:lstStyle/>
          <a:p>
            <a:fld id="{1B5EABC8-8B1E-0F4D-B7D7-FD4CED23A004}" type="slidenum">
              <a:rPr lang="en-US" smtClean="0"/>
              <a:t>6</a:t>
            </a:fld>
            <a:endParaRPr lang="en-US"/>
          </a:p>
        </p:txBody>
      </p:sp>
      <p:sp>
        <p:nvSpPr>
          <p:cNvPr id="5" name="円/楕円 4">
            <a:extLst>
              <a:ext uri="{FF2B5EF4-FFF2-40B4-BE49-F238E27FC236}">
                <a16:creationId xmlns:a16="http://schemas.microsoft.com/office/drawing/2014/main" id="{58DFB478-4FC3-2C4F-9DDC-83583B3E0325}"/>
              </a:ext>
            </a:extLst>
          </p:cNvPr>
          <p:cNvSpPr/>
          <p:nvPr/>
        </p:nvSpPr>
        <p:spPr>
          <a:xfrm>
            <a:off x="3326130" y="1770824"/>
            <a:ext cx="2057400" cy="9144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a:solidFill>
                  <a:schemeClr val="tx1"/>
                </a:solidFill>
              </a:rPr>
              <a:t>スレッド</a:t>
            </a:r>
            <a:endParaRPr lang="en-US" sz="2400" dirty="0">
              <a:solidFill>
                <a:schemeClr val="tx1"/>
              </a:solidFill>
            </a:endParaRPr>
          </a:p>
        </p:txBody>
      </p:sp>
      <p:sp>
        <p:nvSpPr>
          <p:cNvPr id="6" name="正方形/長方形 5">
            <a:extLst>
              <a:ext uri="{FF2B5EF4-FFF2-40B4-BE49-F238E27FC236}">
                <a16:creationId xmlns:a16="http://schemas.microsoft.com/office/drawing/2014/main" id="{AEE60794-D31B-2E49-A9FF-D625D51C04A3}"/>
              </a:ext>
            </a:extLst>
          </p:cNvPr>
          <p:cNvSpPr/>
          <p:nvPr/>
        </p:nvSpPr>
        <p:spPr>
          <a:xfrm>
            <a:off x="3903345" y="4858440"/>
            <a:ext cx="445770" cy="51435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Courier New" panose="02070309020205020404" pitchFamily="49" charset="0"/>
                <a:cs typeface="Courier New" panose="02070309020205020404" pitchFamily="49" charset="0"/>
              </a:rPr>
              <a:t>X</a:t>
            </a:r>
          </a:p>
        </p:txBody>
      </p:sp>
      <p:sp>
        <p:nvSpPr>
          <p:cNvPr id="7" name="正方形/長方形 6">
            <a:extLst>
              <a:ext uri="{FF2B5EF4-FFF2-40B4-BE49-F238E27FC236}">
                <a16:creationId xmlns:a16="http://schemas.microsoft.com/office/drawing/2014/main" id="{003B4BA8-1C39-3443-AA1A-0B4CFD4EF3CF}"/>
              </a:ext>
            </a:extLst>
          </p:cNvPr>
          <p:cNvSpPr/>
          <p:nvPr/>
        </p:nvSpPr>
        <p:spPr>
          <a:xfrm>
            <a:off x="4349115" y="4858440"/>
            <a:ext cx="445770" cy="51435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Courier New" panose="02070309020205020404" pitchFamily="49" charset="0"/>
                <a:cs typeface="Courier New" panose="02070309020205020404" pitchFamily="49" charset="0"/>
              </a:rPr>
              <a:t>Y</a:t>
            </a:r>
          </a:p>
        </p:txBody>
      </p:sp>
      <p:sp>
        <p:nvSpPr>
          <p:cNvPr id="9" name="テキスト ボックス 8">
            <a:extLst>
              <a:ext uri="{FF2B5EF4-FFF2-40B4-BE49-F238E27FC236}">
                <a16:creationId xmlns:a16="http://schemas.microsoft.com/office/drawing/2014/main" id="{6D1E900E-94BD-3743-B40D-B5CA4077D59C}"/>
              </a:ext>
            </a:extLst>
          </p:cNvPr>
          <p:cNvSpPr txBox="1"/>
          <p:nvPr/>
        </p:nvSpPr>
        <p:spPr>
          <a:xfrm>
            <a:off x="2487573" y="4873619"/>
            <a:ext cx="1415772" cy="461665"/>
          </a:xfrm>
          <a:prstGeom prst="rect">
            <a:avLst/>
          </a:prstGeom>
          <a:noFill/>
        </p:spPr>
        <p:txBody>
          <a:bodyPr wrap="none" rtlCol="0">
            <a:spAutoFit/>
          </a:bodyPr>
          <a:lstStyle/>
          <a:p>
            <a:r>
              <a:rPr lang="ja-JP" altLang="en-US" sz="2400"/>
              <a:t>共有変数</a:t>
            </a:r>
            <a:endParaRPr lang="en-US" sz="2400" dirty="0"/>
          </a:p>
        </p:txBody>
      </p:sp>
      <p:sp>
        <p:nvSpPr>
          <p:cNvPr id="10" name="テキスト ボックス 9">
            <a:extLst>
              <a:ext uri="{FF2B5EF4-FFF2-40B4-BE49-F238E27FC236}">
                <a16:creationId xmlns:a16="http://schemas.microsoft.com/office/drawing/2014/main" id="{8A9C97B8-814A-6447-847E-B34C23A0A718}"/>
              </a:ext>
            </a:extLst>
          </p:cNvPr>
          <p:cNvSpPr txBox="1"/>
          <p:nvPr/>
        </p:nvSpPr>
        <p:spPr>
          <a:xfrm>
            <a:off x="860658" y="4128424"/>
            <a:ext cx="1072730" cy="461665"/>
          </a:xfrm>
          <a:prstGeom prst="rect">
            <a:avLst/>
          </a:prstGeom>
          <a:noFill/>
        </p:spPr>
        <p:txBody>
          <a:bodyPr wrap="none" rtlCol="0">
            <a:spAutoFit/>
          </a:bodyPr>
          <a:lstStyle/>
          <a:p>
            <a:r>
              <a:rPr lang="en-US" sz="2400" dirty="0"/>
              <a:t>MMLib</a:t>
            </a:r>
          </a:p>
        </p:txBody>
      </p:sp>
      <p:cxnSp>
        <p:nvCxnSpPr>
          <p:cNvPr id="12" name="直線コネクタ 11">
            <a:extLst>
              <a:ext uri="{FF2B5EF4-FFF2-40B4-BE49-F238E27FC236}">
                <a16:creationId xmlns:a16="http://schemas.microsoft.com/office/drawing/2014/main" id="{575B96F4-DBAB-AD47-946E-F50E20B6E9EF}"/>
              </a:ext>
            </a:extLst>
          </p:cNvPr>
          <p:cNvCxnSpPr>
            <a:cxnSpLocks/>
          </p:cNvCxnSpPr>
          <p:nvPr/>
        </p:nvCxnSpPr>
        <p:spPr>
          <a:xfrm>
            <a:off x="628650" y="4128424"/>
            <a:ext cx="7383780" cy="0"/>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4" name="テキスト ボックス 13">
            <a:extLst>
              <a:ext uri="{FF2B5EF4-FFF2-40B4-BE49-F238E27FC236}">
                <a16:creationId xmlns:a16="http://schemas.microsoft.com/office/drawing/2014/main" id="{0A3E6423-305C-9E43-BAA3-74D9134694BC}"/>
              </a:ext>
            </a:extLst>
          </p:cNvPr>
          <p:cNvSpPr txBox="1"/>
          <p:nvPr/>
        </p:nvSpPr>
        <p:spPr>
          <a:xfrm>
            <a:off x="825392" y="3639113"/>
            <a:ext cx="1107996" cy="461665"/>
          </a:xfrm>
          <a:prstGeom prst="rect">
            <a:avLst/>
          </a:prstGeom>
          <a:noFill/>
        </p:spPr>
        <p:txBody>
          <a:bodyPr wrap="none" rtlCol="0">
            <a:spAutoFit/>
          </a:bodyPr>
          <a:lstStyle/>
          <a:p>
            <a:r>
              <a:rPr lang="ja-JP" altLang="en-US" sz="2400"/>
              <a:t>モデル</a:t>
            </a:r>
            <a:endParaRPr lang="en-US" sz="2400" dirty="0"/>
          </a:p>
        </p:txBody>
      </p:sp>
      <p:cxnSp>
        <p:nvCxnSpPr>
          <p:cNvPr id="16" name="直線矢印コネクタ 15">
            <a:extLst>
              <a:ext uri="{FF2B5EF4-FFF2-40B4-BE49-F238E27FC236}">
                <a16:creationId xmlns:a16="http://schemas.microsoft.com/office/drawing/2014/main" id="{0097E983-0B9E-2C4B-97A5-938A0802891E}"/>
              </a:ext>
            </a:extLst>
          </p:cNvPr>
          <p:cNvCxnSpPr>
            <a:cxnSpLocks/>
          </p:cNvCxnSpPr>
          <p:nvPr/>
        </p:nvCxnSpPr>
        <p:spPr>
          <a:xfrm flipH="1">
            <a:off x="4122993" y="2685224"/>
            <a:ext cx="8952" cy="208108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矢印コネクタ 16">
            <a:extLst>
              <a:ext uri="{FF2B5EF4-FFF2-40B4-BE49-F238E27FC236}">
                <a16:creationId xmlns:a16="http://schemas.microsoft.com/office/drawing/2014/main" id="{84E0BC6C-9E03-3E40-99BB-AC84F1608E53}"/>
              </a:ext>
            </a:extLst>
          </p:cNvPr>
          <p:cNvCxnSpPr>
            <a:cxnSpLocks/>
          </p:cNvCxnSpPr>
          <p:nvPr/>
        </p:nvCxnSpPr>
        <p:spPr>
          <a:xfrm>
            <a:off x="4560570" y="2685224"/>
            <a:ext cx="0" cy="2081086"/>
          </a:xfrm>
          <a:prstGeom prst="straightConnector1">
            <a:avLst/>
          </a:prstGeom>
          <a:ln w="28575">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8" name="テキスト ボックス 17">
            <a:extLst>
              <a:ext uri="{FF2B5EF4-FFF2-40B4-BE49-F238E27FC236}">
                <a16:creationId xmlns:a16="http://schemas.microsoft.com/office/drawing/2014/main" id="{2EB04C56-06E5-6340-9D44-8BC1BB91ED8A}"/>
              </a:ext>
            </a:extLst>
          </p:cNvPr>
          <p:cNvSpPr txBox="1"/>
          <p:nvPr/>
        </p:nvSpPr>
        <p:spPr>
          <a:xfrm>
            <a:off x="1910528" y="3184406"/>
            <a:ext cx="2212465" cy="461665"/>
          </a:xfrm>
          <a:prstGeom prst="rect">
            <a:avLst/>
          </a:prstGeom>
          <a:noFill/>
        </p:spPr>
        <p:txBody>
          <a:bodyPr wrap="none" rtlCol="0">
            <a:spAutoFit/>
          </a:bodyPr>
          <a:lstStyle/>
          <a:p>
            <a:r>
              <a:rPr lang="en-US" sz="2400" dirty="0">
                <a:latin typeface="Courier New" panose="02070309020205020404" pitchFamily="49" charset="0"/>
                <a:cs typeface="Courier New" panose="02070309020205020404" pitchFamily="49" charset="0"/>
              </a:rPr>
              <a:t>WRITE(0, 1)</a:t>
            </a:r>
          </a:p>
        </p:txBody>
      </p:sp>
      <p:sp>
        <p:nvSpPr>
          <p:cNvPr id="19" name="テキスト ボックス 18">
            <a:extLst>
              <a:ext uri="{FF2B5EF4-FFF2-40B4-BE49-F238E27FC236}">
                <a16:creationId xmlns:a16="http://schemas.microsoft.com/office/drawing/2014/main" id="{867DA2EE-4494-704C-8EBF-E97353292AC7}"/>
              </a:ext>
            </a:extLst>
          </p:cNvPr>
          <p:cNvSpPr txBox="1"/>
          <p:nvPr/>
        </p:nvSpPr>
        <p:spPr>
          <a:xfrm>
            <a:off x="4645988" y="3193306"/>
            <a:ext cx="1475084" cy="461665"/>
          </a:xfrm>
          <a:prstGeom prst="rect">
            <a:avLst/>
          </a:prstGeom>
          <a:noFill/>
        </p:spPr>
        <p:txBody>
          <a:bodyPr wrap="none" rtlCol="0">
            <a:spAutoFit/>
          </a:bodyPr>
          <a:lstStyle/>
          <a:p>
            <a:r>
              <a:rPr lang="en-US" sz="2400" dirty="0">
                <a:latin typeface="Courier New" panose="02070309020205020404" pitchFamily="49" charset="0"/>
                <a:cs typeface="Courier New" panose="02070309020205020404" pitchFamily="49" charset="0"/>
              </a:rPr>
              <a:t>READ(1)</a:t>
            </a:r>
          </a:p>
        </p:txBody>
      </p:sp>
      <p:sp>
        <p:nvSpPr>
          <p:cNvPr id="20" name="正方形/長方形 19">
            <a:extLst>
              <a:ext uri="{FF2B5EF4-FFF2-40B4-BE49-F238E27FC236}">
                <a16:creationId xmlns:a16="http://schemas.microsoft.com/office/drawing/2014/main" id="{047CB564-6ABE-6A4C-8C93-D8647ED8B833}"/>
              </a:ext>
            </a:extLst>
          </p:cNvPr>
          <p:cNvSpPr/>
          <p:nvPr/>
        </p:nvSpPr>
        <p:spPr>
          <a:xfrm>
            <a:off x="3903347" y="5399644"/>
            <a:ext cx="445770" cy="5143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Courier New" panose="02070309020205020404" pitchFamily="49" charset="0"/>
                <a:cs typeface="Courier New" panose="02070309020205020404" pitchFamily="49" charset="0"/>
              </a:rPr>
              <a:t>0</a:t>
            </a:r>
          </a:p>
        </p:txBody>
      </p:sp>
      <p:sp>
        <p:nvSpPr>
          <p:cNvPr id="21" name="正方形/長方形 20">
            <a:extLst>
              <a:ext uri="{FF2B5EF4-FFF2-40B4-BE49-F238E27FC236}">
                <a16:creationId xmlns:a16="http://schemas.microsoft.com/office/drawing/2014/main" id="{E9DCCCF4-07BF-2749-8482-960D22F747B7}"/>
              </a:ext>
            </a:extLst>
          </p:cNvPr>
          <p:cNvSpPr/>
          <p:nvPr/>
        </p:nvSpPr>
        <p:spPr>
          <a:xfrm>
            <a:off x="4349117" y="5399644"/>
            <a:ext cx="445770" cy="5143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Courier New" panose="02070309020205020404" pitchFamily="49" charset="0"/>
                <a:cs typeface="Courier New" panose="02070309020205020404" pitchFamily="49" charset="0"/>
              </a:rPr>
              <a:t>1</a:t>
            </a:r>
          </a:p>
        </p:txBody>
      </p:sp>
      <p:sp>
        <p:nvSpPr>
          <p:cNvPr id="22" name="テキスト ボックス 21">
            <a:extLst>
              <a:ext uri="{FF2B5EF4-FFF2-40B4-BE49-F238E27FC236}">
                <a16:creationId xmlns:a16="http://schemas.microsoft.com/office/drawing/2014/main" id="{BBC03D76-1D5D-7D4D-A36F-49998628FD10}"/>
              </a:ext>
            </a:extLst>
          </p:cNvPr>
          <p:cNvSpPr txBox="1"/>
          <p:nvPr/>
        </p:nvSpPr>
        <p:spPr>
          <a:xfrm>
            <a:off x="1872020" y="5425546"/>
            <a:ext cx="2031325" cy="461665"/>
          </a:xfrm>
          <a:prstGeom prst="rect">
            <a:avLst/>
          </a:prstGeom>
          <a:noFill/>
        </p:spPr>
        <p:txBody>
          <a:bodyPr wrap="none" rtlCol="0">
            <a:spAutoFit/>
          </a:bodyPr>
          <a:lstStyle/>
          <a:p>
            <a:r>
              <a:rPr lang="ja-JP" altLang="en-US" sz="2400"/>
              <a:t>インデックス</a:t>
            </a:r>
            <a:endParaRPr lang="en-US" sz="2400" dirty="0"/>
          </a:p>
        </p:txBody>
      </p:sp>
      <p:sp>
        <p:nvSpPr>
          <p:cNvPr id="23" name="角丸四角形吹き出し 22">
            <a:extLst>
              <a:ext uri="{FF2B5EF4-FFF2-40B4-BE49-F238E27FC236}">
                <a16:creationId xmlns:a16="http://schemas.microsoft.com/office/drawing/2014/main" id="{3D3FE4E4-0A85-3B42-9070-AEDE0F3B41D4}"/>
              </a:ext>
            </a:extLst>
          </p:cNvPr>
          <p:cNvSpPr/>
          <p:nvPr/>
        </p:nvSpPr>
        <p:spPr>
          <a:xfrm>
            <a:off x="123111" y="2078709"/>
            <a:ext cx="3143392" cy="664992"/>
          </a:xfrm>
          <a:prstGeom prst="wedgeRoundRectCallout">
            <a:avLst>
              <a:gd name="adj1" fmla="val 36184"/>
              <a:gd name="adj2" fmla="val 108683"/>
              <a:gd name="adj3" fmla="val 16667"/>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solidFill>
                  <a:schemeClr val="tx1"/>
                </a:solidFill>
              </a:rPr>
              <a:t>0</a:t>
            </a:r>
            <a:r>
              <a:rPr lang="ja-JP" altLang="en-US" sz="2400">
                <a:solidFill>
                  <a:schemeClr val="tx1"/>
                </a:solidFill>
              </a:rPr>
              <a:t>番目に</a:t>
            </a:r>
            <a:r>
              <a:rPr lang="en-US" altLang="ja-JP" sz="2400" dirty="0">
                <a:solidFill>
                  <a:schemeClr val="tx1"/>
                </a:solidFill>
              </a:rPr>
              <a:t>1</a:t>
            </a:r>
            <a:r>
              <a:rPr lang="ja-JP" altLang="en-US" sz="2400">
                <a:solidFill>
                  <a:schemeClr val="tx1"/>
                </a:solidFill>
              </a:rPr>
              <a:t>を書き込む</a:t>
            </a:r>
            <a:endParaRPr lang="en-US" sz="2400" dirty="0">
              <a:solidFill>
                <a:schemeClr val="tx1"/>
              </a:solidFill>
            </a:endParaRPr>
          </a:p>
        </p:txBody>
      </p:sp>
      <p:sp>
        <p:nvSpPr>
          <p:cNvPr id="24" name="角丸四角形吹き出し 23">
            <a:extLst>
              <a:ext uri="{FF2B5EF4-FFF2-40B4-BE49-F238E27FC236}">
                <a16:creationId xmlns:a16="http://schemas.microsoft.com/office/drawing/2014/main" id="{ADEB5055-C425-BA4B-80D3-7D126011B2A0}"/>
              </a:ext>
            </a:extLst>
          </p:cNvPr>
          <p:cNvSpPr/>
          <p:nvPr/>
        </p:nvSpPr>
        <p:spPr>
          <a:xfrm>
            <a:off x="5519858" y="2131268"/>
            <a:ext cx="2904041" cy="664992"/>
          </a:xfrm>
          <a:prstGeom prst="wedgeRoundRectCallout">
            <a:avLst>
              <a:gd name="adj1" fmla="val -38238"/>
              <a:gd name="adj2" fmla="val 118997"/>
              <a:gd name="adj3" fmla="val 16667"/>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solidFill>
                  <a:schemeClr val="tx1"/>
                </a:solidFill>
              </a:rPr>
              <a:t>1</a:t>
            </a:r>
            <a:r>
              <a:rPr lang="ja-JP" altLang="en-US" sz="2400">
                <a:solidFill>
                  <a:schemeClr val="tx1"/>
                </a:solidFill>
              </a:rPr>
              <a:t>番目から読み出す</a:t>
            </a:r>
            <a:endParaRPr lang="en-US" sz="2400" dirty="0">
              <a:solidFill>
                <a:schemeClr val="tx1"/>
              </a:solidFill>
            </a:endParaRPr>
          </a:p>
        </p:txBody>
      </p:sp>
    </p:spTree>
    <p:extLst>
      <p:ext uri="{BB962C8B-B14F-4D97-AF65-F5344CB8AC3E}">
        <p14:creationId xmlns:p14="http://schemas.microsoft.com/office/powerpoint/2010/main" val="27663062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E84D3C2-9717-5B46-A479-62983DAB7403}"/>
              </a:ext>
            </a:extLst>
          </p:cNvPr>
          <p:cNvSpPr>
            <a:spLocks noGrp="1"/>
          </p:cNvSpPr>
          <p:nvPr>
            <p:ph type="title"/>
          </p:nvPr>
        </p:nvSpPr>
        <p:spPr/>
        <p:txBody>
          <a:bodyPr/>
          <a:lstStyle/>
          <a:p>
            <a:r>
              <a:rPr lang="en-US" dirty="0"/>
              <a:t>MMLib</a:t>
            </a:r>
            <a:r>
              <a:rPr lang="ja-JP" altLang="en-US"/>
              <a:t>を使ったモデル</a:t>
            </a:r>
            <a:endParaRPr lang="en-US" dirty="0"/>
          </a:p>
        </p:txBody>
      </p:sp>
      <p:sp>
        <p:nvSpPr>
          <p:cNvPr id="6" name="テキスト ボックス 5">
            <a:extLst>
              <a:ext uri="{FF2B5EF4-FFF2-40B4-BE49-F238E27FC236}">
                <a16:creationId xmlns:a16="http://schemas.microsoft.com/office/drawing/2014/main" id="{54761077-0786-7C4F-B6DE-B0243C797DF5}"/>
              </a:ext>
            </a:extLst>
          </p:cNvPr>
          <p:cNvSpPr txBox="1"/>
          <p:nvPr/>
        </p:nvSpPr>
        <p:spPr>
          <a:xfrm>
            <a:off x="4324134" y="1339593"/>
            <a:ext cx="4031873" cy="5016758"/>
          </a:xfrm>
          <a:prstGeom prst="rect">
            <a:avLst/>
          </a:prstGeom>
          <a:noFill/>
          <a:ln>
            <a:solidFill>
              <a:schemeClr val="accent1"/>
            </a:solidFill>
          </a:ln>
        </p:spPr>
        <p:txBody>
          <a:bodyPr wrap="none" rtlCol="0">
            <a:spAutoFit/>
          </a:bodyPr>
          <a:lstStyle/>
          <a:p>
            <a:r>
              <a:rPr lang="en-US" sz="2000" dirty="0">
                <a:solidFill>
                  <a:schemeClr val="accent2"/>
                </a:solidFill>
                <a:latin typeface="Courier New" panose="02070309020205020404" pitchFamily="49" charset="0"/>
                <a:cs typeface="Courier New" panose="02070309020205020404" pitchFamily="49" charset="0"/>
              </a:rPr>
              <a:t>#include “pso.h”</a:t>
            </a:r>
          </a:p>
          <a:p>
            <a:r>
              <a:rPr lang="en-US" sz="2000" dirty="0">
                <a:solidFill>
                  <a:schemeClr val="accent2"/>
                </a:solidFill>
                <a:latin typeface="Courier New" panose="02070309020205020404" pitchFamily="49" charset="0"/>
                <a:cs typeface="Courier New" panose="02070309020205020404" pitchFamily="49" charset="0"/>
              </a:rPr>
              <a:t>#define X 0</a:t>
            </a:r>
          </a:p>
          <a:p>
            <a:r>
              <a:rPr lang="en-US" sz="2000" dirty="0">
                <a:solidFill>
                  <a:schemeClr val="accent2"/>
                </a:solidFill>
                <a:latin typeface="Courier New" panose="02070309020205020404" pitchFamily="49" charset="0"/>
                <a:cs typeface="Courier New" panose="02070309020205020404" pitchFamily="49" charset="0"/>
              </a:rPr>
              <a:t>#define Y 1</a:t>
            </a:r>
          </a:p>
          <a:p>
            <a:endParaRPr lang="en-US" sz="2000" dirty="0">
              <a:latin typeface="Courier New" panose="02070309020205020404" pitchFamily="49" charset="0"/>
              <a:cs typeface="Courier New" panose="02070309020205020404" pitchFamily="49" charset="0"/>
            </a:endParaRPr>
          </a:p>
          <a:p>
            <a:r>
              <a:rPr lang="en-US" sz="2000" dirty="0">
                <a:latin typeface="Courier New" panose="02070309020205020404" pitchFamily="49" charset="0"/>
                <a:cs typeface="Courier New" panose="02070309020205020404" pitchFamily="49" charset="0"/>
              </a:rPr>
              <a:t>proctype T0() {</a:t>
            </a:r>
          </a:p>
          <a:p>
            <a:r>
              <a:rPr lang="en-US" sz="2000" dirty="0">
                <a:latin typeface="Courier New" panose="02070309020205020404" pitchFamily="49" charset="0"/>
                <a:cs typeface="Courier New" panose="02070309020205020404" pitchFamily="49" charset="0"/>
              </a:rPr>
              <a:t>  int a;</a:t>
            </a:r>
          </a:p>
          <a:p>
            <a:r>
              <a:rPr lang="en-US" sz="2000" dirty="0">
                <a:latin typeface="Courier New" panose="02070309020205020404" pitchFamily="49" charset="0"/>
                <a:cs typeface="Courier New" panose="02070309020205020404" pitchFamily="49" charset="0"/>
              </a:rPr>
              <a:t>  </a:t>
            </a:r>
            <a:r>
              <a:rPr lang="en-US" sz="2000" dirty="0">
                <a:solidFill>
                  <a:schemeClr val="accent2"/>
                </a:solidFill>
                <a:latin typeface="Courier New" panose="02070309020205020404" pitchFamily="49" charset="0"/>
                <a:cs typeface="Courier New" panose="02070309020205020404" pitchFamily="49" charset="0"/>
              </a:rPr>
              <a:t>WRITE(X, 1);</a:t>
            </a:r>
          </a:p>
          <a:p>
            <a:r>
              <a:rPr lang="en-US" sz="2000" dirty="0">
                <a:latin typeface="Courier New" panose="02070309020205020404" pitchFamily="49" charset="0"/>
                <a:cs typeface="Courier New" panose="02070309020205020404" pitchFamily="49" charset="0"/>
              </a:rPr>
              <a:t>  a = </a:t>
            </a:r>
            <a:r>
              <a:rPr lang="en-US" sz="2000" dirty="0">
                <a:solidFill>
                  <a:schemeClr val="accent2"/>
                </a:solidFill>
                <a:latin typeface="Courier New" panose="02070309020205020404" pitchFamily="49" charset="0"/>
                <a:cs typeface="Courier New" panose="02070309020205020404" pitchFamily="49" charset="0"/>
              </a:rPr>
              <a:t>READ(Y);</a:t>
            </a:r>
          </a:p>
          <a:p>
            <a:r>
              <a:rPr lang="en-US" sz="2000" dirty="0">
                <a:latin typeface="Courier New" panose="02070309020205020404" pitchFamily="49" charset="0"/>
                <a:cs typeface="Courier New" panose="02070309020205020404" pitchFamily="49" charset="0"/>
              </a:rPr>
              <a:t>}</a:t>
            </a:r>
          </a:p>
          <a:p>
            <a:r>
              <a:rPr lang="en-US" sz="2000" dirty="0">
                <a:latin typeface="Courier New" panose="02070309020205020404" pitchFamily="49" charset="0"/>
                <a:cs typeface="Courier New" panose="02070309020205020404" pitchFamily="49" charset="0"/>
              </a:rPr>
              <a:t>proctype T1() {</a:t>
            </a:r>
          </a:p>
          <a:p>
            <a:r>
              <a:rPr lang="en-US" sz="2000" dirty="0">
                <a:latin typeface="Courier New" panose="02070309020205020404" pitchFamily="49" charset="0"/>
                <a:cs typeface="Courier New" panose="02070309020205020404" pitchFamily="49" charset="0"/>
              </a:rPr>
              <a:t>  int b;</a:t>
            </a:r>
          </a:p>
          <a:p>
            <a:r>
              <a:rPr lang="en-US" sz="2000" dirty="0">
                <a:latin typeface="Courier New" panose="02070309020205020404" pitchFamily="49" charset="0"/>
                <a:cs typeface="Courier New" panose="02070309020205020404" pitchFamily="49" charset="0"/>
              </a:rPr>
              <a:t>  </a:t>
            </a:r>
            <a:r>
              <a:rPr lang="en-US" sz="2000" dirty="0">
                <a:solidFill>
                  <a:schemeClr val="accent2"/>
                </a:solidFill>
                <a:latin typeface="Courier New" panose="02070309020205020404" pitchFamily="49" charset="0"/>
                <a:cs typeface="Courier New" panose="02070309020205020404" pitchFamily="49" charset="0"/>
              </a:rPr>
              <a:t>WRITE(Y, 1);</a:t>
            </a:r>
          </a:p>
          <a:p>
            <a:r>
              <a:rPr lang="en-US" sz="2000" dirty="0">
                <a:latin typeface="Courier New" panose="02070309020205020404" pitchFamily="49" charset="0"/>
                <a:cs typeface="Courier New" panose="02070309020205020404" pitchFamily="49" charset="0"/>
              </a:rPr>
              <a:t>  b = </a:t>
            </a:r>
            <a:r>
              <a:rPr lang="en-US" sz="2000" dirty="0">
                <a:solidFill>
                  <a:schemeClr val="accent2"/>
                </a:solidFill>
                <a:latin typeface="Courier New" panose="02070309020205020404" pitchFamily="49" charset="0"/>
                <a:cs typeface="Courier New" panose="02070309020205020404" pitchFamily="49" charset="0"/>
              </a:rPr>
              <a:t>READ(X);</a:t>
            </a:r>
            <a:br>
              <a:rPr lang="en-US" sz="2000" dirty="0">
                <a:latin typeface="Courier New" panose="02070309020205020404" pitchFamily="49" charset="0"/>
                <a:cs typeface="Courier New" panose="02070309020205020404" pitchFamily="49" charset="0"/>
              </a:rPr>
            </a:br>
            <a:r>
              <a:rPr lang="en-US" sz="2000" dirty="0">
                <a:latin typeface="Courier New" panose="02070309020205020404" pitchFamily="49" charset="0"/>
                <a:cs typeface="Courier New" panose="02070309020205020404" pitchFamily="49" charset="0"/>
              </a:rPr>
              <a:t>}</a:t>
            </a:r>
          </a:p>
          <a:p>
            <a:r>
              <a:rPr lang="en-US" sz="2000" dirty="0">
                <a:latin typeface="Courier New" panose="02070309020205020404" pitchFamily="49" charset="0"/>
                <a:cs typeface="Courier New" panose="02070309020205020404" pitchFamily="49" charset="0"/>
              </a:rPr>
              <a:t>ltl prop {&lt;&gt;(T0:a == 1 ||</a:t>
            </a:r>
          </a:p>
          <a:p>
            <a:r>
              <a:rPr lang="en-US" sz="2000" dirty="0">
                <a:latin typeface="Courier New" panose="02070309020205020404" pitchFamily="49" charset="0"/>
                <a:cs typeface="Courier New" panose="02070309020205020404" pitchFamily="49" charset="0"/>
              </a:rPr>
              <a:t>             T1:b == 1)}</a:t>
            </a:r>
          </a:p>
        </p:txBody>
      </p:sp>
      <p:sp>
        <p:nvSpPr>
          <p:cNvPr id="9" name="角丸四角形吹き出し 8">
            <a:extLst>
              <a:ext uri="{FF2B5EF4-FFF2-40B4-BE49-F238E27FC236}">
                <a16:creationId xmlns:a16="http://schemas.microsoft.com/office/drawing/2014/main" id="{C12909CA-BDC7-0541-BF6D-2A46C4D63E6F}"/>
              </a:ext>
            </a:extLst>
          </p:cNvPr>
          <p:cNvSpPr/>
          <p:nvPr/>
        </p:nvSpPr>
        <p:spPr>
          <a:xfrm>
            <a:off x="6340070" y="541167"/>
            <a:ext cx="1877027" cy="628452"/>
          </a:xfrm>
          <a:prstGeom prst="wedgeRoundRectCallout">
            <a:avLst>
              <a:gd name="adj1" fmla="val -33250"/>
              <a:gd name="adj2" fmla="val 88908"/>
              <a:gd name="adj3" fmla="val 16667"/>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2400">
                <a:solidFill>
                  <a:schemeClr val="tx1"/>
                </a:solidFill>
                <a:latin typeface="Courier New" panose="02070309020205020404" pitchFamily="49" charset="0"/>
                <a:cs typeface="Courier New" panose="02070309020205020404" pitchFamily="49" charset="0"/>
              </a:rPr>
              <a:t>ライブラリ</a:t>
            </a:r>
            <a:endParaRPr lang="en-US" sz="2400" dirty="0">
              <a:solidFill>
                <a:schemeClr val="tx1"/>
              </a:solidFill>
            </a:endParaRPr>
          </a:p>
        </p:txBody>
      </p:sp>
      <p:sp>
        <p:nvSpPr>
          <p:cNvPr id="10" name="角丸四角形吹き出し 9">
            <a:extLst>
              <a:ext uri="{FF2B5EF4-FFF2-40B4-BE49-F238E27FC236}">
                <a16:creationId xmlns:a16="http://schemas.microsoft.com/office/drawing/2014/main" id="{61136F89-A796-274B-9982-98DB163757E3}"/>
              </a:ext>
            </a:extLst>
          </p:cNvPr>
          <p:cNvSpPr/>
          <p:nvPr/>
        </p:nvSpPr>
        <p:spPr>
          <a:xfrm>
            <a:off x="6674671" y="1690689"/>
            <a:ext cx="2205036" cy="1082926"/>
          </a:xfrm>
          <a:prstGeom prst="wedgeRoundRectCallout">
            <a:avLst>
              <a:gd name="adj1" fmla="val -70395"/>
              <a:gd name="adj2" fmla="val -23947"/>
              <a:gd name="adj3" fmla="val 16667"/>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a:solidFill>
                  <a:schemeClr val="tx1"/>
                </a:solidFill>
              </a:rPr>
              <a:t>インデックス</a:t>
            </a:r>
            <a:endParaRPr lang="en-US" altLang="ja-JP" sz="2400" dirty="0">
              <a:solidFill>
                <a:schemeClr val="tx1"/>
              </a:solidFill>
            </a:endParaRPr>
          </a:p>
          <a:p>
            <a:pPr algn="ctr"/>
            <a:r>
              <a:rPr lang="ja-JP" altLang="en-US" sz="2400">
                <a:solidFill>
                  <a:schemeClr val="tx1"/>
                </a:solidFill>
              </a:rPr>
              <a:t>との対応付け</a:t>
            </a:r>
            <a:endParaRPr lang="en-US" altLang="ja-JP" sz="2400" dirty="0">
              <a:solidFill>
                <a:schemeClr val="tx1"/>
              </a:solidFill>
            </a:endParaRPr>
          </a:p>
        </p:txBody>
      </p:sp>
      <p:sp>
        <p:nvSpPr>
          <p:cNvPr id="3" name="スライド番号プレースホルダー 2">
            <a:extLst>
              <a:ext uri="{FF2B5EF4-FFF2-40B4-BE49-F238E27FC236}">
                <a16:creationId xmlns:a16="http://schemas.microsoft.com/office/drawing/2014/main" id="{C793B76F-CD54-DA4B-9FEE-3660AF004780}"/>
              </a:ext>
            </a:extLst>
          </p:cNvPr>
          <p:cNvSpPr>
            <a:spLocks noGrp="1"/>
          </p:cNvSpPr>
          <p:nvPr>
            <p:ph type="sldNum" sz="quarter" idx="12"/>
          </p:nvPr>
        </p:nvSpPr>
        <p:spPr/>
        <p:txBody>
          <a:bodyPr/>
          <a:lstStyle/>
          <a:p>
            <a:fld id="{1B5EABC8-8B1E-0F4D-B7D7-FD4CED23A004}" type="slidenum">
              <a:rPr lang="en-US" smtClean="0"/>
              <a:t>7</a:t>
            </a:fld>
            <a:endParaRPr lang="en-US"/>
          </a:p>
        </p:txBody>
      </p:sp>
      <p:grpSp>
        <p:nvGrpSpPr>
          <p:cNvPr id="11" name="グループ化 10">
            <a:extLst>
              <a:ext uri="{FF2B5EF4-FFF2-40B4-BE49-F238E27FC236}">
                <a16:creationId xmlns:a16="http://schemas.microsoft.com/office/drawing/2014/main" id="{77BD9E46-BDFA-E84A-88B2-BD01E16F3D71}"/>
              </a:ext>
            </a:extLst>
          </p:cNvPr>
          <p:cNvGrpSpPr/>
          <p:nvPr/>
        </p:nvGrpSpPr>
        <p:grpSpPr>
          <a:xfrm>
            <a:off x="644692" y="2628548"/>
            <a:ext cx="2332690" cy="1417596"/>
            <a:chOff x="2222878" y="2560431"/>
            <a:chExt cx="2332690" cy="1417596"/>
          </a:xfrm>
        </p:grpSpPr>
        <p:sp>
          <p:nvSpPr>
            <p:cNvPr id="12" name="テキスト ボックス 11">
              <a:extLst>
                <a:ext uri="{FF2B5EF4-FFF2-40B4-BE49-F238E27FC236}">
                  <a16:creationId xmlns:a16="http://schemas.microsoft.com/office/drawing/2014/main" id="{3C37E37F-C296-3744-A9A1-A4785E95EB76}"/>
                </a:ext>
              </a:extLst>
            </p:cNvPr>
            <p:cNvSpPr txBox="1"/>
            <p:nvPr/>
          </p:nvSpPr>
          <p:spPr>
            <a:xfrm>
              <a:off x="2222878" y="3023920"/>
              <a:ext cx="2332690" cy="954107"/>
            </a:xfrm>
            <a:prstGeom prst="rect">
              <a:avLst/>
            </a:prstGeom>
            <a:solidFill>
              <a:schemeClr val="accent1">
                <a:alpha val="21000"/>
              </a:schemeClr>
            </a:solidFill>
            <a:ln>
              <a:solidFill>
                <a:schemeClr val="accent1"/>
              </a:solidFill>
            </a:ln>
          </p:spPr>
          <p:txBody>
            <a:bodyPr wrap="none" rtlCol="0">
              <a:spAutoFit/>
            </a:bodyPr>
            <a:lstStyle/>
            <a:p>
              <a:r>
                <a:rPr lang="en-US" sz="2800" dirty="0">
                  <a:latin typeface="Courier New" panose="02070309020205020404" pitchFamily="49" charset="0"/>
                  <a:cs typeface="Courier New" panose="02070309020205020404" pitchFamily="49" charset="0"/>
                </a:rPr>
                <a:t>X = 1;</a:t>
              </a:r>
            </a:p>
            <a:p>
              <a:r>
                <a:rPr lang="en-US" sz="2800" dirty="0">
                  <a:latin typeface="Courier New" panose="02070309020205020404" pitchFamily="49" charset="0"/>
                  <a:cs typeface="Courier New" panose="02070309020205020404" pitchFamily="49" charset="0"/>
                </a:rPr>
                <a:t>int a = Y;</a:t>
              </a:r>
            </a:p>
          </p:txBody>
        </p:sp>
        <p:sp>
          <p:nvSpPr>
            <p:cNvPr id="13" name="テキスト ボックス 12">
              <a:extLst>
                <a:ext uri="{FF2B5EF4-FFF2-40B4-BE49-F238E27FC236}">
                  <a16:creationId xmlns:a16="http://schemas.microsoft.com/office/drawing/2014/main" id="{15C3720C-BD49-424F-A1D5-02B0BE7D6F92}"/>
                </a:ext>
              </a:extLst>
            </p:cNvPr>
            <p:cNvSpPr txBox="1"/>
            <p:nvPr/>
          </p:nvSpPr>
          <p:spPr>
            <a:xfrm>
              <a:off x="2400010" y="2560431"/>
              <a:ext cx="1978427" cy="523220"/>
            </a:xfrm>
            <a:prstGeom prst="rect">
              <a:avLst/>
            </a:prstGeom>
            <a:noFill/>
          </p:spPr>
          <p:txBody>
            <a:bodyPr wrap="none" rtlCol="0">
              <a:spAutoFit/>
            </a:bodyPr>
            <a:lstStyle/>
            <a:p>
              <a:r>
                <a:rPr lang="ja-JP" altLang="en-US" sz="2800"/>
                <a:t>スレッド</a:t>
              </a:r>
              <a:r>
                <a:rPr lang="en-US" altLang="ja-JP" sz="2800" dirty="0"/>
                <a:t>T0</a:t>
              </a:r>
              <a:endParaRPr lang="en-US" sz="2800" dirty="0"/>
            </a:p>
          </p:txBody>
        </p:sp>
      </p:grpSp>
      <p:grpSp>
        <p:nvGrpSpPr>
          <p:cNvPr id="14" name="グループ化 13">
            <a:extLst>
              <a:ext uri="{FF2B5EF4-FFF2-40B4-BE49-F238E27FC236}">
                <a16:creationId xmlns:a16="http://schemas.microsoft.com/office/drawing/2014/main" id="{89F426DA-F4F3-D845-B260-CF2DF45F0E84}"/>
              </a:ext>
            </a:extLst>
          </p:cNvPr>
          <p:cNvGrpSpPr/>
          <p:nvPr/>
        </p:nvGrpSpPr>
        <p:grpSpPr>
          <a:xfrm>
            <a:off x="644692" y="4205154"/>
            <a:ext cx="2332690" cy="1417722"/>
            <a:chOff x="2222878" y="2559634"/>
            <a:chExt cx="2332690" cy="1417722"/>
          </a:xfrm>
        </p:grpSpPr>
        <p:sp>
          <p:nvSpPr>
            <p:cNvPr id="15" name="テキスト ボックス 14">
              <a:extLst>
                <a:ext uri="{FF2B5EF4-FFF2-40B4-BE49-F238E27FC236}">
                  <a16:creationId xmlns:a16="http://schemas.microsoft.com/office/drawing/2014/main" id="{B3C7B1C4-0508-1B49-A35C-E13C32CB996E}"/>
                </a:ext>
              </a:extLst>
            </p:cNvPr>
            <p:cNvSpPr txBox="1"/>
            <p:nvPr/>
          </p:nvSpPr>
          <p:spPr>
            <a:xfrm>
              <a:off x="2222878" y="3023249"/>
              <a:ext cx="2332690" cy="954107"/>
            </a:xfrm>
            <a:prstGeom prst="rect">
              <a:avLst/>
            </a:prstGeom>
            <a:solidFill>
              <a:srgbClr val="FF0000">
                <a:alpha val="21000"/>
              </a:srgbClr>
            </a:solidFill>
            <a:ln>
              <a:solidFill>
                <a:schemeClr val="accent1"/>
              </a:solidFill>
            </a:ln>
          </p:spPr>
          <p:txBody>
            <a:bodyPr wrap="none" rtlCol="0">
              <a:spAutoFit/>
            </a:bodyPr>
            <a:lstStyle/>
            <a:p>
              <a:r>
                <a:rPr lang="en-US" sz="2800" dirty="0">
                  <a:latin typeface="Courier New" panose="02070309020205020404" pitchFamily="49" charset="0"/>
                  <a:cs typeface="Courier New" panose="02070309020205020404" pitchFamily="49" charset="0"/>
                </a:rPr>
                <a:t>Y = 1;</a:t>
              </a:r>
            </a:p>
            <a:p>
              <a:r>
                <a:rPr lang="en-US" sz="2800" dirty="0">
                  <a:latin typeface="Courier New" panose="02070309020205020404" pitchFamily="49" charset="0"/>
                  <a:cs typeface="Courier New" panose="02070309020205020404" pitchFamily="49" charset="0"/>
                </a:rPr>
                <a:t>int b = X;</a:t>
              </a:r>
            </a:p>
          </p:txBody>
        </p:sp>
        <p:sp>
          <p:nvSpPr>
            <p:cNvPr id="16" name="テキスト ボックス 15">
              <a:extLst>
                <a:ext uri="{FF2B5EF4-FFF2-40B4-BE49-F238E27FC236}">
                  <a16:creationId xmlns:a16="http://schemas.microsoft.com/office/drawing/2014/main" id="{E44D44CE-76FB-4E4C-8C8A-3416D0EE7479}"/>
                </a:ext>
              </a:extLst>
            </p:cNvPr>
            <p:cNvSpPr txBox="1"/>
            <p:nvPr/>
          </p:nvSpPr>
          <p:spPr>
            <a:xfrm>
              <a:off x="2400010" y="2559634"/>
              <a:ext cx="1978427" cy="523220"/>
            </a:xfrm>
            <a:prstGeom prst="rect">
              <a:avLst/>
            </a:prstGeom>
            <a:noFill/>
          </p:spPr>
          <p:txBody>
            <a:bodyPr wrap="none" rtlCol="0">
              <a:spAutoFit/>
            </a:bodyPr>
            <a:lstStyle/>
            <a:p>
              <a:r>
                <a:rPr lang="ja-JP" altLang="en-US" sz="2800"/>
                <a:t>スレッド</a:t>
              </a:r>
              <a:r>
                <a:rPr lang="en-US" altLang="ja-JP" sz="2800" dirty="0"/>
                <a:t>T1</a:t>
              </a:r>
              <a:endParaRPr lang="en-US" sz="2800" dirty="0"/>
            </a:p>
          </p:txBody>
        </p:sp>
      </p:grpSp>
      <p:sp>
        <p:nvSpPr>
          <p:cNvPr id="17" name="テキスト ボックス 16">
            <a:extLst>
              <a:ext uri="{FF2B5EF4-FFF2-40B4-BE49-F238E27FC236}">
                <a16:creationId xmlns:a16="http://schemas.microsoft.com/office/drawing/2014/main" id="{ECF470B1-E25A-A443-BAF6-6F84477514B2}"/>
              </a:ext>
            </a:extLst>
          </p:cNvPr>
          <p:cNvSpPr txBox="1"/>
          <p:nvPr/>
        </p:nvSpPr>
        <p:spPr>
          <a:xfrm>
            <a:off x="378593" y="1594936"/>
            <a:ext cx="2864887" cy="954107"/>
          </a:xfrm>
          <a:prstGeom prst="rect">
            <a:avLst/>
          </a:prstGeom>
          <a:noFill/>
        </p:spPr>
        <p:txBody>
          <a:bodyPr wrap="none" rtlCol="0">
            <a:spAutoFit/>
          </a:bodyPr>
          <a:lstStyle/>
          <a:p>
            <a:r>
              <a:rPr lang="ja-JP" altLang="en-US" sz="2800">
                <a:latin typeface="+mn-ea"/>
              </a:rPr>
              <a:t>グローバル変数</a:t>
            </a:r>
            <a:endParaRPr lang="en-US" altLang="ja-JP" sz="2800" dirty="0">
              <a:latin typeface="+mn-ea"/>
            </a:endParaRPr>
          </a:p>
          <a:p>
            <a:r>
              <a:rPr lang="en-US" altLang="ja-JP" sz="2800" dirty="0">
                <a:latin typeface="+mn-ea"/>
              </a:rPr>
              <a:t> </a:t>
            </a:r>
            <a:r>
              <a:rPr lang="en-US" altLang="ja-JP" sz="2800" dirty="0">
                <a:latin typeface="Courier New" panose="02070309020205020404" pitchFamily="49" charset="0"/>
                <a:cs typeface="Courier New" panose="02070309020205020404" pitchFamily="49" charset="0"/>
              </a:rPr>
              <a:t>X = 0, Y = 0</a:t>
            </a:r>
          </a:p>
        </p:txBody>
      </p:sp>
      <p:sp>
        <p:nvSpPr>
          <p:cNvPr id="18" name="右矢印 17">
            <a:extLst>
              <a:ext uri="{FF2B5EF4-FFF2-40B4-BE49-F238E27FC236}">
                <a16:creationId xmlns:a16="http://schemas.microsoft.com/office/drawing/2014/main" id="{9016CFBC-A27E-8749-9EC3-DC4763068423}"/>
              </a:ext>
            </a:extLst>
          </p:cNvPr>
          <p:cNvSpPr/>
          <p:nvPr/>
        </p:nvSpPr>
        <p:spPr>
          <a:xfrm>
            <a:off x="3499352" y="3876676"/>
            <a:ext cx="699189" cy="64907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角丸四角形吹き出し 19">
            <a:extLst>
              <a:ext uri="{FF2B5EF4-FFF2-40B4-BE49-F238E27FC236}">
                <a16:creationId xmlns:a16="http://schemas.microsoft.com/office/drawing/2014/main" id="{5C5CE120-FE4C-7F43-B009-B52AD3EBA01D}"/>
              </a:ext>
            </a:extLst>
          </p:cNvPr>
          <p:cNvSpPr/>
          <p:nvPr/>
        </p:nvSpPr>
        <p:spPr>
          <a:xfrm>
            <a:off x="2929811" y="6042125"/>
            <a:ext cx="1270502" cy="628452"/>
          </a:xfrm>
          <a:prstGeom prst="wedgeRoundRectCallout">
            <a:avLst>
              <a:gd name="adj1" fmla="val 80135"/>
              <a:gd name="adj2" fmla="val -56592"/>
              <a:gd name="adj3" fmla="val 16667"/>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2400">
                <a:solidFill>
                  <a:schemeClr val="tx1"/>
                </a:solidFill>
                <a:latin typeface="Courier New" panose="02070309020205020404" pitchFamily="49" charset="0"/>
                <a:cs typeface="Courier New" panose="02070309020205020404" pitchFamily="49" charset="0"/>
              </a:rPr>
              <a:t>検査式</a:t>
            </a:r>
            <a:endParaRPr lang="en-US" sz="2400" dirty="0">
              <a:solidFill>
                <a:schemeClr val="tx1"/>
              </a:solidFill>
            </a:endParaRPr>
          </a:p>
        </p:txBody>
      </p:sp>
    </p:spTree>
    <p:extLst>
      <p:ext uri="{BB962C8B-B14F-4D97-AF65-F5344CB8AC3E}">
        <p14:creationId xmlns:p14="http://schemas.microsoft.com/office/powerpoint/2010/main" val="41502917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7281195-2ECE-B845-ACC5-D63A737DBE03}"/>
              </a:ext>
            </a:extLst>
          </p:cNvPr>
          <p:cNvSpPr>
            <a:spLocks noGrp="1"/>
          </p:cNvSpPr>
          <p:nvPr>
            <p:ph type="title"/>
          </p:nvPr>
        </p:nvSpPr>
        <p:spPr/>
        <p:txBody>
          <a:bodyPr/>
          <a:lstStyle/>
          <a:p>
            <a:r>
              <a:rPr lang="ja-JP" altLang="en-US"/>
              <a:t>問題</a:t>
            </a:r>
            <a:endParaRPr lang="en-US" dirty="0"/>
          </a:p>
        </p:txBody>
      </p:sp>
      <p:sp>
        <p:nvSpPr>
          <p:cNvPr id="3" name="コンテンツ プレースホルダー 2">
            <a:extLst>
              <a:ext uri="{FF2B5EF4-FFF2-40B4-BE49-F238E27FC236}">
                <a16:creationId xmlns:a16="http://schemas.microsoft.com/office/drawing/2014/main" id="{41C7773D-5A3E-3C48-AE65-6BE090EFD5FA}"/>
              </a:ext>
            </a:extLst>
          </p:cNvPr>
          <p:cNvSpPr>
            <a:spLocks noGrp="1"/>
          </p:cNvSpPr>
          <p:nvPr>
            <p:ph idx="1"/>
          </p:nvPr>
        </p:nvSpPr>
        <p:spPr>
          <a:xfrm>
            <a:off x="628650" y="1825626"/>
            <a:ext cx="7886700" cy="876166"/>
          </a:xfrm>
        </p:spPr>
        <p:txBody>
          <a:bodyPr/>
          <a:lstStyle/>
          <a:p>
            <a:pPr marL="0" indent="0">
              <a:buNone/>
            </a:pPr>
            <a:r>
              <a:rPr lang="ja-JP" altLang="en-US"/>
              <a:t>反例では</a:t>
            </a:r>
            <a:r>
              <a:rPr lang="en-US" dirty="0"/>
              <a:t>MMLib</a:t>
            </a:r>
            <a:r>
              <a:rPr lang="ja-JP" altLang="en-US"/>
              <a:t>が展開されて現れる</a:t>
            </a:r>
            <a:endParaRPr lang="en-US" dirty="0"/>
          </a:p>
        </p:txBody>
      </p:sp>
      <p:sp>
        <p:nvSpPr>
          <p:cNvPr id="4" name="スライド番号プレースホルダー 3">
            <a:extLst>
              <a:ext uri="{FF2B5EF4-FFF2-40B4-BE49-F238E27FC236}">
                <a16:creationId xmlns:a16="http://schemas.microsoft.com/office/drawing/2014/main" id="{3435FD24-DEE2-FC41-814F-671F3D82C92C}"/>
              </a:ext>
            </a:extLst>
          </p:cNvPr>
          <p:cNvSpPr>
            <a:spLocks noGrp="1"/>
          </p:cNvSpPr>
          <p:nvPr>
            <p:ph type="sldNum" sz="quarter" idx="12"/>
          </p:nvPr>
        </p:nvSpPr>
        <p:spPr/>
        <p:txBody>
          <a:bodyPr/>
          <a:lstStyle/>
          <a:p>
            <a:fld id="{1B5EABC8-8B1E-0F4D-B7D7-FD4CED23A004}" type="slidenum">
              <a:rPr lang="en-US" smtClean="0"/>
              <a:t>8</a:t>
            </a:fld>
            <a:endParaRPr lang="en-US"/>
          </a:p>
        </p:txBody>
      </p:sp>
      <p:sp>
        <p:nvSpPr>
          <p:cNvPr id="5" name="角丸四角形 4">
            <a:extLst>
              <a:ext uri="{FF2B5EF4-FFF2-40B4-BE49-F238E27FC236}">
                <a16:creationId xmlns:a16="http://schemas.microsoft.com/office/drawing/2014/main" id="{3C8E808A-F8BE-7F4C-93E5-367A5C4F3F6B}"/>
              </a:ext>
            </a:extLst>
          </p:cNvPr>
          <p:cNvSpPr/>
          <p:nvPr/>
        </p:nvSpPr>
        <p:spPr>
          <a:xfrm>
            <a:off x="1881627" y="5359132"/>
            <a:ext cx="2199008" cy="1145365"/>
          </a:xfrm>
          <a:prstGeom prst="roundRect">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dirty="0">
                <a:solidFill>
                  <a:schemeClr val="accent5"/>
                </a:solidFill>
                <a:latin typeface="+mn-ea"/>
              </a:rPr>
              <a:t>MMLib</a:t>
            </a:r>
            <a:r>
              <a:rPr lang="ja-JP" altLang="en-US" sz="2800">
                <a:solidFill>
                  <a:schemeClr val="accent5"/>
                </a:solidFill>
                <a:latin typeface="+mn-ea"/>
              </a:rPr>
              <a:t>なし</a:t>
            </a:r>
            <a:endParaRPr lang="en-US" altLang="ja-JP" sz="2800" dirty="0">
              <a:solidFill>
                <a:schemeClr val="accent5"/>
              </a:solidFill>
              <a:latin typeface="+mn-ea"/>
            </a:endParaRPr>
          </a:p>
          <a:p>
            <a:pPr algn="ctr"/>
            <a:r>
              <a:rPr lang="ja-JP" altLang="en-US" sz="2800">
                <a:solidFill>
                  <a:schemeClr val="accent5"/>
                </a:solidFill>
                <a:latin typeface="+mn-ea"/>
              </a:rPr>
              <a:t>モデル</a:t>
            </a:r>
            <a:endParaRPr lang="en-US" altLang="ja-JP" sz="2400" dirty="0">
              <a:solidFill>
                <a:schemeClr val="accent5"/>
              </a:solidFill>
              <a:latin typeface="+mn-ea"/>
            </a:endParaRPr>
          </a:p>
        </p:txBody>
      </p:sp>
      <p:sp>
        <p:nvSpPr>
          <p:cNvPr id="7" name="1 つの角を切り取った四角形 6">
            <a:extLst>
              <a:ext uri="{FF2B5EF4-FFF2-40B4-BE49-F238E27FC236}">
                <a16:creationId xmlns:a16="http://schemas.microsoft.com/office/drawing/2014/main" id="{70C55FFC-C7E2-0243-8502-63C94EE320E2}"/>
              </a:ext>
            </a:extLst>
          </p:cNvPr>
          <p:cNvSpPr/>
          <p:nvPr/>
        </p:nvSpPr>
        <p:spPr>
          <a:xfrm>
            <a:off x="6131613" y="5469694"/>
            <a:ext cx="1096957" cy="914400"/>
          </a:xfrm>
          <a:prstGeom prst="snip1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ja-JP" altLang="en-US" sz="2800"/>
              <a:t>反例</a:t>
            </a:r>
            <a:endParaRPr lang="en-US" sz="2000" dirty="0"/>
          </a:p>
        </p:txBody>
      </p:sp>
      <p:cxnSp>
        <p:nvCxnSpPr>
          <p:cNvPr id="8" name="カギ線コネクタ 7">
            <a:extLst>
              <a:ext uri="{FF2B5EF4-FFF2-40B4-BE49-F238E27FC236}">
                <a16:creationId xmlns:a16="http://schemas.microsoft.com/office/drawing/2014/main" id="{0CD15EA1-411E-1149-BFEC-1292DB4AA36F}"/>
              </a:ext>
            </a:extLst>
          </p:cNvPr>
          <p:cNvCxnSpPr>
            <a:cxnSpLocks/>
            <a:stCxn id="13" idx="2"/>
            <a:endCxn id="5" idx="0"/>
          </p:cNvCxnSpPr>
          <p:nvPr/>
        </p:nvCxnSpPr>
        <p:spPr>
          <a:xfrm rot="16200000" flipH="1">
            <a:off x="1683056" y="4061057"/>
            <a:ext cx="1635964" cy="960185"/>
          </a:xfrm>
          <a:prstGeom prst="bentConnector3">
            <a:avLst>
              <a:gd name="adj1" fmla="val 20239"/>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カギ線コネクタ 8">
            <a:extLst>
              <a:ext uri="{FF2B5EF4-FFF2-40B4-BE49-F238E27FC236}">
                <a16:creationId xmlns:a16="http://schemas.microsoft.com/office/drawing/2014/main" id="{606BEE90-CFF8-614A-85F5-9CEE6B60AB85}"/>
              </a:ext>
            </a:extLst>
          </p:cNvPr>
          <p:cNvCxnSpPr>
            <a:cxnSpLocks/>
            <a:stCxn id="10" idx="2"/>
            <a:endCxn id="5" idx="0"/>
          </p:cNvCxnSpPr>
          <p:nvPr/>
        </p:nvCxnSpPr>
        <p:spPr>
          <a:xfrm rot="5400000">
            <a:off x="2617026" y="4087274"/>
            <a:ext cx="1635964" cy="907753"/>
          </a:xfrm>
          <a:prstGeom prst="bentConnector3">
            <a:avLst>
              <a:gd name="adj1" fmla="val 20238"/>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角丸四角形 9">
            <a:extLst>
              <a:ext uri="{FF2B5EF4-FFF2-40B4-BE49-F238E27FC236}">
                <a16:creationId xmlns:a16="http://schemas.microsoft.com/office/drawing/2014/main" id="{0D9596B9-6755-A344-AE03-07208F733566}"/>
              </a:ext>
            </a:extLst>
          </p:cNvPr>
          <p:cNvSpPr/>
          <p:nvPr/>
        </p:nvSpPr>
        <p:spPr>
          <a:xfrm>
            <a:off x="3134011" y="2809452"/>
            <a:ext cx="1509745" cy="913716"/>
          </a:xfrm>
          <a:prstGeom prst="roundRect">
            <a:avLst/>
          </a:prstGeom>
          <a:solidFill>
            <a:schemeClr val="bg1"/>
          </a:solid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dirty="0">
                <a:solidFill>
                  <a:schemeClr val="accent6"/>
                </a:solidFill>
                <a:latin typeface="+mn-ea"/>
              </a:rPr>
              <a:t>MMLib</a:t>
            </a:r>
            <a:endParaRPr lang="en-US" altLang="ja-JP" sz="2400" dirty="0">
              <a:solidFill>
                <a:schemeClr val="accent6"/>
              </a:solidFill>
              <a:latin typeface="+mn-ea"/>
            </a:endParaRPr>
          </a:p>
        </p:txBody>
      </p:sp>
      <p:cxnSp>
        <p:nvCxnSpPr>
          <p:cNvPr id="11" name="直線コネクタ 10">
            <a:extLst>
              <a:ext uri="{FF2B5EF4-FFF2-40B4-BE49-F238E27FC236}">
                <a16:creationId xmlns:a16="http://schemas.microsoft.com/office/drawing/2014/main" id="{3CF20672-91E9-FD46-A6CC-295099921DF1}"/>
              </a:ext>
            </a:extLst>
          </p:cNvPr>
          <p:cNvCxnSpPr>
            <a:cxnSpLocks/>
          </p:cNvCxnSpPr>
          <p:nvPr/>
        </p:nvCxnSpPr>
        <p:spPr>
          <a:xfrm>
            <a:off x="391886" y="4286992"/>
            <a:ext cx="8178862" cy="0"/>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2" name="テキスト ボックス 11">
            <a:extLst>
              <a:ext uri="{FF2B5EF4-FFF2-40B4-BE49-F238E27FC236}">
                <a16:creationId xmlns:a16="http://schemas.microsoft.com/office/drawing/2014/main" id="{29EB49B1-89ED-D049-ABA2-1A5E393D70F2}"/>
              </a:ext>
            </a:extLst>
          </p:cNvPr>
          <p:cNvSpPr txBox="1"/>
          <p:nvPr/>
        </p:nvSpPr>
        <p:spPr>
          <a:xfrm>
            <a:off x="381371" y="4320010"/>
            <a:ext cx="857927" cy="523220"/>
          </a:xfrm>
          <a:prstGeom prst="rect">
            <a:avLst/>
          </a:prstGeom>
          <a:noFill/>
        </p:spPr>
        <p:txBody>
          <a:bodyPr wrap="none" rtlCol="0">
            <a:spAutoFit/>
          </a:bodyPr>
          <a:lstStyle/>
          <a:p>
            <a:r>
              <a:rPr lang="en-US" sz="2800" dirty="0"/>
              <a:t>SPIN</a:t>
            </a:r>
            <a:endParaRPr lang="en-US" dirty="0"/>
          </a:p>
        </p:txBody>
      </p:sp>
      <p:sp>
        <p:nvSpPr>
          <p:cNvPr id="13" name="角丸四角形 12">
            <a:extLst>
              <a:ext uri="{FF2B5EF4-FFF2-40B4-BE49-F238E27FC236}">
                <a16:creationId xmlns:a16="http://schemas.microsoft.com/office/drawing/2014/main" id="{B150B100-C89A-6A49-9FD7-E56F3F367607}"/>
              </a:ext>
            </a:extLst>
          </p:cNvPr>
          <p:cNvSpPr/>
          <p:nvPr/>
        </p:nvSpPr>
        <p:spPr>
          <a:xfrm>
            <a:off x="1266073" y="2809452"/>
            <a:ext cx="1509745" cy="913716"/>
          </a:xfrm>
          <a:prstGeom prst="roundRect">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800">
                <a:solidFill>
                  <a:schemeClr val="accent5"/>
                </a:solidFill>
                <a:latin typeface="+mn-ea"/>
              </a:rPr>
              <a:t>モデル</a:t>
            </a:r>
            <a:endParaRPr lang="en-US" altLang="ja-JP" sz="2400" dirty="0">
              <a:solidFill>
                <a:schemeClr val="accent5"/>
              </a:solidFill>
              <a:latin typeface="+mn-ea"/>
            </a:endParaRPr>
          </a:p>
        </p:txBody>
      </p:sp>
      <p:sp>
        <p:nvSpPr>
          <p:cNvPr id="14" name="テキスト ボックス 13">
            <a:extLst>
              <a:ext uri="{FF2B5EF4-FFF2-40B4-BE49-F238E27FC236}">
                <a16:creationId xmlns:a16="http://schemas.microsoft.com/office/drawing/2014/main" id="{27088F70-F586-3847-859E-177506D57783}"/>
              </a:ext>
            </a:extLst>
          </p:cNvPr>
          <p:cNvSpPr txBox="1"/>
          <p:nvPr/>
        </p:nvSpPr>
        <p:spPr>
          <a:xfrm>
            <a:off x="1266073" y="4592229"/>
            <a:ext cx="1688283" cy="461665"/>
          </a:xfrm>
          <a:prstGeom prst="rect">
            <a:avLst/>
          </a:prstGeom>
          <a:solidFill>
            <a:schemeClr val="bg1"/>
          </a:solidFill>
          <a:ln>
            <a:noFill/>
          </a:ln>
        </p:spPr>
        <p:txBody>
          <a:bodyPr wrap="none" rtlCol="0">
            <a:spAutoFit/>
          </a:bodyPr>
          <a:lstStyle/>
          <a:p>
            <a:r>
              <a:rPr lang="en-US" sz="2400" dirty="0"/>
              <a:t>MMLib</a:t>
            </a:r>
            <a:r>
              <a:rPr lang="ja-JP" altLang="en-US" sz="2400"/>
              <a:t>展開</a:t>
            </a:r>
            <a:endParaRPr lang="en-US" sz="2400" dirty="0"/>
          </a:p>
        </p:txBody>
      </p:sp>
      <p:cxnSp>
        <p:nvCxnSpPr>
          <p:cNvPr id="15" name="直線矢印コネクタ 14">
            <a:extLst>
              <a:ext uri="{FF2B5EF4-FFF2-40B4-BE49-F238E27FC236}">
                <a16:creationId xmlns:a16="http://schemas.microsoft.com/office/drawing/2014/main" id="{87464242-93A1-634C-B82A-A15856539174}"/>
              </a:ext>
            </a:extLst>
          </p:cNvPr>
          <p:cNvCxnSpPr>
            <a:cxnSpLocks/>
            <a:stCxn id="5" idx="3"/>
          </p:cNvCxnSpPr>
          <p:nvPr/>
        </p:nvCxnSpPr>
        <p:spPr>
          <a:xfrm>
            <a:off x="4080635" y="5931815"/>
            <a:ext cx="2070783"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テキスト ボックス 15">
            <a:extLst>
              <a:ext uri="{FF2B5EF4-FFF2-40B4-BE49-F238E27FC236}">
                <a16:creationId xmlns:a16="http://schemas.microsoft.com/office/drawing/2014/main" id="{D97D35CA-F684-D849-8244-FFC37A554D3D}"/>
              </a:ext>
            </a:extLst>
          </p:cNvPr>
          <p:cNvSpPr txBox="1"/>
          <p:nvPr/>
        </p:nvSpPr>
        <p:spPr>
          <a:xfrm>
            <a:off x="4273828" y="5414641"/>
            <a:ext cx="1723549" cy="461665"/>
          </a:xfrm>
          <a:prstGeom prst="rect">
            <a:avLst/>
          </a:prstGeom>
          <a:solidFill>
            <a:schemeClr val="bg1"/>
          </a:solidFill>
          <a:ln>
            <a:noFill/>
          </a:ln>
        </p:spPr>
        <p:txBody>
          <a:bodyPr wrap="none" rtlCol="0">
            <a:spAutoFit/>
          </a:bodyPr>
          <a:lstStyle/>
          <a:p>
            <a:r>
              <a:rPr lang="ja-JP" altLang="en-US" sz="2400"/>
              <a:t>モデル検査</a:t>
            </a:r>
            <a:endParaRPr lang="en-US" sz="2400" dirty="0"/>
          </a:p>
        </p:txBody>
      </p:sp>
      <p:sp>
        <p:nvSpPr>
          <p:cNvPr id="19" name="テキスト ボックス 18">
            <a:extLst>
              <a:ext uri="{FF2B5EF4-FFF2-40B4-BE49-F238E27FC236}">
                <a16:creationId xmlns:a16="http://schemas.microsoft.com/office/drawing/2014/main" id="{02D52A7F-1581-BF49-BD2F-DA0676BE0E22}"/>
              </a:ext>
            </a:extLst>
          </p:cNvPr>
          <p:cNvSpPr txBox="1"/>
          <p:nvPr/>
        </p:nvSpPr>
        <p:spPr>
          <a:xfrm>
            <a:off x="278968" y="3773930"/>
            <a:ext cx="1261884" cy="523220"/>
          </a:xfrm>
          <a:prstGeom prst="rect">
            <a:avLst/>
          </a:prstGeom>
          <a:noFill/>
        </p:spPr>
        <p:txBody>
          <a:bodyPr wrap="none" rtlCol="0">
            <a:spAutoFit/>
          </a:bodyPr>
          <a:lstStyle/>
          <a:p>
            <a:r>
              <a:rPr lang="ja-JP" altLang="en-US" sz="2800"/>
              <a:t>ユーザ</a:t>
            </a:r>
            <a:endParaRPr lang="en-US" dirty="0"/>
          </a:p>
        </p:txBody>
      </p:sp>
      <p:sp>
        <p:nvSpPr>
          <p:cNvPr id="22" name="右矢印 21">
            <a:extLst>
              <a:ext uri="{FF2B5EF4-FFF2-40B4-BE49-F238E27FC236}">
                <a16:creationId xmlns:a16="http://schemas.microsoft.com/office/drawing/2014/main" id="{53863C90-8B96-0F4B-9BAB-46A2B4ACDF70}"/>
              </a:ext>
            </a:extLst>
          </p:cNvPr>
          <p:cNvSpPr/>
          <p:nvPr/>
        </p:nvSpPr>
        <p:spPr>
          <a:xfrm>
            <a:off x="3731040" y="2232431"/>
            <a:ext cx="699189" cy="48826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テキスト ボックス 22">
            <a:extLst>
              <a:ext uri="{FF2B5EF4-FFF2-40B4-BE49-F238E27FC236}">
                <a16:creationId xmlns:a16="http://schemas.microsoft.com/office/drawing/2014/main" id="{EC4570C8-9803-7441-9502-F8EBC0C63A7F}"/>
              </a:ext>
            </a:extLst>
          </p:cNvPr>
          <p:cNvSpPr txBox="1"/>
          <p:nvPr/>
        </p:nvSpPr>
        <p:spPr>
          <a:xfrm>
            <a:off x="4481317" y="2267500"/>
            <a:ext cx="3775393" cy="523220"/>
          </a:xfrm>
          <a:prstGeom prst="rect">
            <a:avLst/>
          </a:prstGeom>
          <a:noFill/>
        </p:spPr>
        <p:txBody>
          <a:bodyPr wrap="none" rtlCol="0">
            <a:spAutoFit/>
          </a:bodyPr>
          <a:lstStyle/>
          <a:p>
            <a:r>
              <a:rPr lang="ja-JP" altLang="en-US" sz="2800"/>
              <a:t>ユーザは読み解けない</a:t>
            </a:r>
            <a:endParaRPr lang="en-US" sz="2800" dirty="0"/>
          </a:p>
        </p:txBody>
      </p:sp>
    </p:spTree>
    <p:extLst>
      <p:ext uri="{BB962C8B-B14F-4D97-AF65-F5344CB8AC3E}">
        <p14:creationId xmlns:p14="http://schemas.microsoft.com/office/powerpoint/2010/main" val="40637347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CB493CA-B642-B841-9DAB-41BE583ADD44}"/>
              </a:ext>
            </a:extLst>
          </p:cNvPr>
          <p:cNvSpPr>
            <a:spLocks noGrp="1"/>
          </p:cNvSpPr>
          <p:nvPr>
            <p:ph type="title"/>
          </p:nvPr>
        </p:nvSpPr>
        <p:spPr/>
        <p:txBody>
          <a:bodyPr/>
          <a:lstStyle/>
          <a:p>
            <a:r>
              <a:rPr lang="ja-JP" altLang="en-US"/>
              <a:t>目的</a:t>
            </a:r>
            <a:endParaRPr lang="en-US" dirty="0"/>
          </a:p>
        </p:txBody>
      </p:sp>
      <p:sp>
        <p:nvSpPr>
          <p:cNvPr id="3" name="コンテンツ プレースホルダー 2">
            <a:extLst>
              <a:ext uri="{FF2B5EF4-FFF2-40B4-BE49-F238E27FC236}">
                <a16:creationId xmlns:a16="http://schemas.microsoft.com/office/drawing/2014/main" id="{51851B1F-F7FE-FD42-A422-9B2F90840840}"/>
              </a:ext>
            </a:extLst>
          </p:cNvPr>
          <p:cNvSpPr>
            <a:spLocks noGrp="1"/>
          </p:cNvSpPr>
          <p:nvPr>
            <p:ph idx="1"/>
          </p:nvPr>
        </p:nvSpPr>
        <p:spPr/>
        <p:txBody>
          <a:bodyPr/>
          <a:lstStyle/>
          <a:p>
            <a:pPr marL="0" indent="0">
              <a:buNone/>
            </a:pPr>
            <a:r>
              <a:rPr lang="en-US" altLang="ja-JP" dirty="0"/>
              <a:t>MMLib</a:t>
            </a:r>
            <a:r>
              <a:rPr lang="ja-JP" altLang="en-US"/>
              <a:t>を使ったモデルの反例を可視化するソフトウェアを開発する</a:t>
            </a:r>
            <a:endParaRPr lang="en-US" altLang="ja-JP" dirty="0"/>
          </a:p>
          <a:p>
            <a:endParaRPr lang="en-US" dirty="0"/>
          </a:p>
        </p:txBody>
      </p:sp>
      <p:sp>
        <p:nvSpPr>
          <p:cNvPr id="4" name="スライド番号プレースホルダー 3">
            <a:extLst>
              <a:ext uri="{FF2B5EF4-FFF2-40B4-BE49-F238E27FC236}">
                <a16:creationId xmlns:a16="http://schemas.microsoft.com/office/drawing/2014/main" id="{18CD35D6-27DB-EA41-8629-057CF4C7A77C}"/>
              </a:ext>
            </a:extLst>
          </p:cNvPr>
          <p:cNvSpPr>
            <a:spLocks noGrp="1"/>
          </p:cNvSpPr>
          <p:nvPr>
            <p:ph type="sldNum" sz="quarter" idx="12"/>
          </p:nvPr>
        </p:nvSpPr>
        <p:spPr/>
        <p:txBody>
          <a:bodyPr/>
          <a:lstStyle/>
          <a:p>
            <a:fld id="{1B5EABC8-8B1E-0F4D-B7D7-FD4CED23A004}" type="slidenum">
              <a:rPr lang="en-US" smtClean="0"/>
              <a:t>9</a:t>
            </a:fld>
            <a:endParaRPr lang="en-US"/>
          </a:p>
        </p:txBody>
      </p:sp>
      <p:sp>
        <p:nvSpPr>
          <p:cNvPr id="5" name="角丸四角形 4">
            <a:extLst>
              <a:ext uri="{FF2B5EF4-FFF2-40B4-BE49-F238E27FC236}">
                <a16:creationId xmlns:a16="http://schemas.microsoft.com/office/drawing/2014/main" id="{8922A691-810E-B54B-909C-D0C3326B39BE}"/>
              </a:ext>
            </a:extLst>
          </p:cNvPr>
          <p:cNvSpPr/>
          <p:nvPr/>
        </p:nvSpPr>
        <p:spPr>
          <a:xfrm>
            <a:off x="1881627" y="5359132"/>
            <a:ext cx="2199008" cy="1145365"/>
          </a:xfrm>
          <a:prstGeom prst="roundRect">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dirty="0">
                <a:solidFill>
                  <a:schemeClr val="accent5"/>
                </a:solidFill>
                <a:latin typeface="+mn-ea"/>
              </a:rPr>
              <a:t>MMLib</a:t>
            </a:r>
            <a:r>
              <a:rPr lang="ja-JP" altLang="en-US" sz="2800">
                <a:solidFill>
                  <a:schemeClr val="accent5"/>
                </a:solidFill>
                <a:latin typeface="+mn-ea"/>
              </a:rPr>
              <a:t>なし</a:t>
            </a:r>
            <a:endParaRPr lang="en-US" altLang="ja-JP" sz="2800" dirty="0">
              <a:solidFill>
                <a:schemeClr val="accent5"/>
              </a:solidFill>
              <a:latin typeface="+mn-ea"/>
            </a:endParaRPr>
          </a:p>
          <a:p>
            <a:pPr algn="ctr"/>
            <a:r>
              <a:rPr lang="ja-JP" altLang="en-US" sz="2800">
                <a:solidFill>
                  <a:schemeClr val="accent5"/>
                </a:solidFill>
                <a:latin typeface="+mn-ea"/>
              </a:rPr>
              <a:t>モデル</a:t>
            </a:r>
            <a:endParaRPr lang="en-US" altLang="ja-JP" sz="2400" dirty="0">
              <a:solidFill>
                <a:schemeClr val="accent5"/>
              </a:solidFill>
              <a:latin typeface="+mn-ea"/>
            </a:endParaRPr>
          </a:p>
        </p:txBody>
      </p:sp>
      <p:sp>
        <p:nvSpPr>
          <p:cNvPr id="6" name="正方形/長方形 5">
            <a:extLst>
              <a:ext uri="{FF2B5EF4-FFF2-40B4-BE49-F238E27FC236}">
                <a16:creationId xmlns:a16="http://schemas.microsoft.com/office/drawing/2014/main" id="{7A3EBDD8-B198-1F4C-9E0E-865D430E6ADD}"/>
              </a:ext>
            </a:extLst>
          </p:cNvPr>
          <p:cNvSpPr/>
          <p:nvPr/>
        </p:nvSpPr>
        <p:spPr>
          <a:xfrm>
            <a:off x="5454191" y="2735003"/>
            <a:ext cx="2451800" cy="1028329"/>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800">
                <a:solidFill>
                  <a:schemeClr val="tx1"/>
                </a:solidFill>
                <a:latin typeface="+mn-ea"/>
              </a:rPr>
              <a:t>反例可視化</a:t>
            </a:r>
            <a:endParaRPr lang="en-US" altLang="ja-JP" sz="2800" dirty="0">
              <a:solidFill>
                <a:schemeClr val="tx1"/>
              </a:solidFill>
              <a:latin typeface="+mn-ea"/>
            </a:endParaRPr>
          </a:p>
          <a:p>
            <a:pPr algn="ctr"/>
            <a:r>
              <a:rPr lang="ja-JP" altLang="en-US" sz="2800">
                <a:solidFill>
                  <a:schemeClr val="tx1"/>
                </a:solidFill>
                <a:latin typeface="+mn-ea"/>
              </a:rPr>
              <a:t>ソフトウェア</a:t>
            </a:r>
            <a:endParaRPr lang="en-US" sz="2400" dirty="0">
              <a:solidFill>
                <a:schemeClr val="tx1"/>
              </a:solidFill>
              <a:latin typeface="+mn-ea"/>
            </a:endParaRPr>
          </a:p>
        </p:txBody>
      </p:sp>
      <p:sp>
        <p:nvSpPr>
          <p:cNvPr id="7" name="1 つの角を切り取った四角形 6">
            <a:extLst>
              <a:ext uri="{FF2B5EF4-FFF2-40B4-BE49-F238E27FC236}">
                <a16:creationId xmlns:a16="http://schemas.microsoft.com/office/drawing/2014/main" id="{D6802C13-6592-E546-8F72-242FC7368CE8}"/>
              </a:ext>
            </a:extLst>
          </p:cNvPr>
          <p:cNvSpPr/>
          <p:nvPr/>
        </p:nvSpPr>
        <p:spPr>
          <a:xfrm>
            <a:off x="6131613" y="5469694"/>
            <a:ext cx="1096957" cy="914400"/>
          </a:xfrm>
          <a:prstGeom prst="snip1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ja-JP" altLang="en-US" sz="2800"/>
              <a:t>反例</a:t>
            </a:r>
            <a:endParaRPr lang="en-US" sz="2000" dirty="0"/>
          </a:p>
        </p:txBody>
      </p:sp>
      <p:cxnSp>
        <p:nvCxnSpPr>
          <p:cNvPr id="8" name="カギ線コネクタ 7">
            <a:extLst>
              <a:ext uri="{FF2B5EF4-FFF2-40B4-BE49-F238E27FC236}">
                <a16:creationId xmlns:a16="http://schemas.microsoft.com/office/drawing/2014/main" id="{EE7C84C1-1FA5-6442-A8E4-28CBAD98951F}"/>
              </a:ext>
            </a:extLst>
          </p:cNvPr>
          <p:cNvCxnSpPr>
            <a:cxnSpLocks/>
            <a:stCxn id="13" idx="2"/>
            <a:endCxn id="5" idx="0"/>
          </p:cNvCxnSpPr>
          <p:nvPr/>
        </p:nvCxnSpPr>
        <p:spPr>
          <a:xfrm rot="16200000" flipH="1">
            <a:off x="1683056" y="4061057"/>
            <a:ext cx="1635964" cy="960185"/>
          </a:xfrm>
          <a:prstGeom prst="bentConnector3">
            <a:avLst>
              <a:gd name="adj1" fmla="val 20239"/>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カギ線コネクタ 8">
            <a:extLst>
              <a:ext uri="{FF2B5EF4-FFF2-40B4-BE49-F238E27FC236}">
                <a16:creationId xmlns:a16="http://schemas.microsoft.com/office/drawing/2014/main" id="{B1581ADD-D078-4141-9E51-811B8CE1B83D}"/>
              </a:ext>
            </a:extLst>
          </p:cNvPr>
          <p:cNvCxnSpPr>
            <a:cxnSpLocks/>
            <a:stCxn id="10" idx="2"/>
            <a:endCxn id="5" idx="0"/>
          </p:cNvCxnSpPr>
          <p:nvPr/>
        </p:nvCxnSpPr>
        <p:spPr>
          <a:xfrm rot="5400000">
            <a:off x="2617026" y="4087274"/>
            <a:ext cx="1635964" cy="907753"/>
          </a:xfrm>
          <a:prstGeom prst="bentConnector3">
            <a:avLst>
              <a:gd name="adj1" fmla="val 20238"/>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角丸四角形 9">
            <a:extLst>
              <a:ext uri="{FF2B5EF4-FFF2-40B4-BE49-F238E27FC236}">
                <a16:creationId xmlns:a16="http://schemas.microsoft.com/office/drawing/2014/main" id="{409FE4C7-3618-AF46-9AF6-D4B07CE58D5F}"/>
              </a:ext>
            </a:extLst>
          </p:cNvPr>
          <p:cNvSpPr/>
          <p:nvPr/>
        </p:nvSpPr>
        <p:spPr>
          <a:xfrm>
            <a:off x="3134011" y="2809452"/>
            <a:ext cx="1509745" cy="913716"/>
          </a:xfrm>
          <a:prstGeom prst="roundRect">
            <a:avLst/>
          </a:prstGeom>
          <a:solidFill>
            <a:schemeClr val="bg1"/>
          </a:solid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dirty="0">
                <a:solidFill>
                  <a:schemeClr val="accent6"/>
                </a:solidFill>
                <a:latin typeface="+mn-ea"/>
              </a:rPr>
              <a:t>MMLib</a:t>
            </a:r>
            <a:endParaRPr lang="en-US" altLang="ja-JP" sz="2400" dirty="0">
              <a:solidFill>
                <a:schemeClr val="accent6"/>
              </a:solidFill>
              <a:latin typeface="+mn-ea"/>
            </a:endParaRPr>
          </a:p>
        </p:txBody>
      </p:sp>
      <p:cxnSp>
        <p:nvCxnSpPr>
          <p:cNvPr id="11" name="直線コネクタ 10">
            <a:extLst>
              <a:ext uri="{FF2B5EF4-FFF2-40B4-BE49-F238E27FC236}">
                <a16:creationId xmlns:a16="http://schemas.microsoft.com/office/drawing/2014/main" id="{9E4E56B8-94A8-D641-B791-C8DF16E09092}"/>
              </a:ext>
            </a:extLst>
          </p:cNvPr>
          <p:cNvCxnSpPr>
            <a:cxnSpLocks/>
          </p:cNvCxnSpPr>
          <p:nvPr/>
        </p:nvCxnSpPr>
        <p:spPr>
          <a:xfrm>
            <a:off x="391886" y="4286992"/>
            <a:ext cx="8178862" cy="0"/>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2" name="テキスト ボックス 11">
            <a:extLst>
              <a:ext uri="{FF2B5EF4-FFF2-40B4-BE49-F238E27FC236}">
                <a16:creationId xmlns:a16="http://schemas.microsoft.com/office/drawing/2014/main" id="{A5D35DB5-400A-2D4B-9B47-0F710C526407}"/>
              </a:ext>
            </a:extLst>
          </p:cNvPr>
          <p:cNvSpPr txBox="1"/>
          <p:nvPr/>
        </p:nvSpPr>
        <p:spPr>
          <a:xfrm>
            <a:off x="381371" y="4320010"/>
            <a:ext cx="857927" cy="523220"/>
          </a:xfrm>
          <a:prstGeom prst="rect">
            <a:avLst/>
          </a:prstGeom>
          <a:noFill/>
        </p:spPr>
        <p:txBody>
          <a:bodyPr wrap="none" rtlCol="0">
            <a:spAutoFit/>
          </a:bodyPr>
          <a:lstStyle/>
          <a:p>
            <a:r>
              <a:rPr lang="en-US" sz="2800" dirty="0"/>
              <a:t>SPIN</a:t>
            </a:r>
            <a:endParaRPr lang="en-US" dirty="0"/>
          </a:p>
        </p:txBody>
      </p:sp>
      <p:sp>
        <p:nvSpPr>
          <p:cNvPr id="13" name="角丸四角形 12">
            <a:extLst>
              <a:ext uri="{FF2B5EF4-FFF2-40B4-BE49-F238E27FC236}">
                <a16:creationId xmlns:a16="http://schemas.microsoft.com/office/drawing/2014/main" id="{B32366E5-C0AF-A440-A74A-754BC1521774}"/>
              </a:ext>
            </a:extLst>
          </p:cNvPr>
          <p:cNvSpPr/>
          <p:nvPr/>
        </p:nvSpPr>
        <p:spPr>
          <a:xfrm>
            <a:off x="1266073" y="2809452"/>
            <a:ext cx="1509745" cy="913716"/>
          </a:xfrm>
          <a:prstGeom prst="roundRect">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800">
                <a:solidFill>
                  <a:schemeClr val="accent5"/>
                </a:solidFill>
                <a:latin typeface="+mn-ea"/>
              </a:rPr>
              <a:t>モデル</a:t>
            </a:r>
            <a:endParaRPr lang="en-US" altLang="ja-JP" sz="2400" dirty="0">
              <a:solidFill>
                <a:schemeClr val="accent5"/>
              </a:solidFill>
              <a:latin typeface="+mn-ea"/>
            </a:endParaRPr>
          </a:p>
        </p:txBody>
      </p:sp>
      <p:sp>
        <p:nvSpPr>
          <p:cNvPr id="14" name="テキスト ボックス 13">
            <a:extLst>
              <a:ext uri="{FF2B5EF4-FFF2-40B4-BE49-F238E27FC236}">
                <a16:creationId xmlns:a16="http://schemas.microsoft.com/office/drawing/2014/main" id="{FB2B030F-AD50-C546-91C1-57E58377B0EF}"/>
              </a:ext>
            </a:extLst>
          </p:cNvPr>
          <p:cNvSpPr txBox="1"/>
          <p:nvPr/>
        </p:nvSpPr>
        <p:spPr>
          <a:xfrm>
            <a:off x="1266073" y="4592229"/>
            <a:ext cx="1688283" cy="461665"/>
          </a:xfrm>
          <a:prstGeom prst="rect">
            <a:avLst/>
          </a:prstGeom>
          <a:solidFill>
            <a:schemeClr val="bg1"/>
          </a:solidFill>
          <a:ln>
            <a:noFill/>
          </a:ln>
        </p:spPr>
        <p:txBody>
          <a:bodyPr wrap="none" rtlCol="0">
            <a:spAutoFit/>
          </a:bodyPr>
          <a:lstStyle/>
          <a:p>
            <a:r>
              <a:rPr lang="en-US" sz="2400" dirty="0"/>
              <a:t>MMLib</a:t>
            </a:r>
            <a:r>
              <a:rPr lang="ja-JP" altLang="en-US" sz="2400"/>
              <a:t>展開</a:t>
            </a:r>
            <a:endParaRPr lang="en-US" sz="2400" dirty="0"/>
          </a:p>
        </p:txBody>
      </p:sp>
      <p:cxnSp>
        <p:nvCxnSpPr>
          <p:cNvPr id="15" name="直線矢印コネクタ 14">
            <a:extLst>
              <a:ext uri="{FF2B5EF4-FFF2-40B4-BE49-F238E27FC236}">
                <a16:creationId xmlns:a16="http://schemas.microsoft.com/office/drawing/2014/main" id="{44E7E3BA-699F-8B40-80C2-AAC80C838B6A}"/>
              </a:ext>
            </a:extLst>
          </p:cNvPr>
          <p:cNvCxnSpPr>
            <a:cxnSpLocks/>
            <a:stCxn id="5" idx="3"/>
          </p:cNvCxnSpPr>
          <p:nvPr/>
        </p:nvCxnSpPr>
        <p:spPr>
          <a:xfrm>
            <a:off x="4080635" y="5931815"/>
            <a:ext cx="2070783"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テキスト ボックス 15">
            <a:extLst>
              <a:ext uri="{FF2B5EF4-FFF2-40B4-BE49-F238E27FC236}">
                <a16:creationId xmlns:a16="http://schemas.microsoft.com/office/drawing/2014/main" id="{B79C08BC-6A1E-7040-9D76-486BF9400A73}"/>
              </a:ext>
            </a:extLst>
          </p:cNvPr>
          <p:cNvSpPr txBox="1"/>
          <p:nvPr/>
        </p:nvSpPr>
        <p:spPr>
          <a:xfrm>
            <a:off x="4273828" y="5414641"/>
            <a:ext cx="1723549" cy="461665"/>
          </a:xfrm>
          <a:prstGeom prst="rect">
            <a:avLst/>
          </a:prstGeom>
          <a:solidFill>
            <a:schemeClr val="bg1"/>
          </a:solidFill>
          <a:ln>
            <a:noFill/>
          </a:ln>
        </p:spPr>
        <p:txBody>
          <a:bodyPr wrap="none" rtlCol="0">
            <a:spAutoFit/>
          </a:bodyPr>
          <a:lstStyle/>
          <a:p>
            <a:r>
              <a:rPr lang="ja-JP" altLang="en-US" sz="2400"/>
              <a:t>モデル検査</a:t>
            </a:r>
            <a:endParaRPr lang="en-US" sz="2400" dirty="0"/>
          </a:p>
        </p:txBody>
      </p:sp>
      <p:cxnSp>
        <p:nvCxnSpPr>
          <p:cNvPr id="17" name="直線矢印コネクタ 16">
            <a:extLst>
              <a:ext uri="{FF2B5EF4-FFF2-40B4-BE49-F238E27FC236}">
                <a16:creationId xmlns:a16="http://schemas.microsoft.com/office/drawing/2014/main" id="{2B421387-3379-FD4C-B984-01748D448BF2}"/>
              </a:ext>
            </a:extLst>
          </p:cNvPr>
          <p:cNvCxnSpPr>
            <a:cxnSpLocks/>
            <a:stCxn id="7" idx="3"/>
          </p:cNvCxnSpPr>
          <p:nvPr/>
        </p:nvCxnSpPr>
        <p:spPr>
          <a:xfrm flipH="1" flipV="1">
            <a:off x="6680091" y="3791087"/>
            <a:ext cx="1" cy="167860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テキスト ボックス 17">
            <a:extLst>
              <a:ext uri="{FF2B5EF4-FFF2-40B4-BE49-F238E27FC236}">
                <a16:creationId xmlns:a16="http://schemas.microsoft.com/office/drawing/2014/main" id="{0D9181CF-7326-B247-9AC3-56A92E7105D3}"/>
              </a:ext>
            </a:extLst>
          </p:cNvPr>
          <p:cNvSpPr txBox="1"/>
          <p:nvPr/>
        </p:nvSpPr>
        <p:spPr>
          <a:xfrm>
            <a:off x="278968" y="3773930"/>
            <a:ext cx="1261884" cy="523220"/>
          </a:xfrm>
          <a:prstGeom prst="rect">
            <a:avLst/>
          </a:prstGeom>
          <a:noFill/>
        </p:spPr>
        <p:txBody>
          <a:bodyPr wrap="none" rtlCol="0">
            <a:spAutoFit/>
          </a:bodyPr>
          <a:lstStyle/>
          <a:p>
            <a:r>
              <a:rPr lang="ja-JP" altLang="en-US" sz="2800"/>
              <a:t>ユーザ</a:t>
            </a:r>
            <a:endParaRPr lang="en-US" dirty="0"/>
          </a:p>
        </p:txBody>
      </p:sp>
    </p:spTree>
    <p:extLst>
      <p:ext uri="{BB962C8B-B14F-4D97-AF65-F5344CB8AC3E}">
        <p14:creationId xmlns:p14="http://schemas.microsoft.com/office/powerpoint/2010/main" val="4159786021"/>
      </p:ext>
    </p:extLst>
  </p:cSld>
  <p:clrMapOvr>
    <a:masterClrMapping/>
  </p:clrMapOvr>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4324</TotalTime>
  <Words>2641</Words>
  <Application>Microsoft Macintosh PowerPoint</Application>
  <PresentationFormat>画面に合わせる (4:3)</PresentationFormat>
  <Paragraphs>546</Paragraphs>
  <Slides>38</Slides>
  <Notes>6</Notes>
  <HiddenSlides>10</HiddenSlides>
  <MMClips>2</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38</vt:i4>
      </vt:variant>
    </vt:vector>
  </HeadingPairs>
  <TitlesOfParts>
    <vt:vector size="44" baseType="lpstr">
      <vt:lpstr>游ゴシック</vt:lpstr>
      <vt:lpstr>Arial</vt:lpstr>
      <vt:lpstr>Calibri</vt:lpstr>
      <vt:lpstr>Calibri Light</vt:lpstr>
      <vt:lpstr>Courier New</vt:lpstr>
      <vt:lpstr>Office テーマ</vt:lpstr>
      <vt:lpstr>SPINによるメモリ順序を考慮したソフトウェアモデル検査の 反例可視化</vt:lpstr>
      <vt:lpstr>プログラム順序</vt:lpstr>
      <vt:lpstr>SPIN[Holzmann, ‘91]</vt:lpstr>
      <vt:lpstr>メモリ順序</vt:lpstr>
      <vt:lpstr>MMLib</vt:lpstr>
      <vt:lpstr>共有変数へのアクセス方法</vt:lpstr>
      <vt:lpstr>MMLibを使ったモデル</vt:lpstr>
      <vt:lpstr>問題</vt:lpstr>
      <vt:lpstr>目的</vt:lpstr>
      <vt:lpstr>出力される反例</vt:lpstr>
      <vt:lpstr>READの反例</vt:lpstr>
      <vt:lpstr>共有変数に反映する仕組み</vt:lpstr>
      <vt:lpstr>反例の問題点</vt:lpstr>
      <vt:lpstr>問題点と解決方法</vt:lpstr>
      <vt:lpstr>反例に沿ったステップ実行</vt:lpstr>
      <vt:lpstr>共有変数の値を表示する機能</vt:lpstr>
      <vt:lpstr>未反映のWEITEをハイライト</vt:lpstr>
      <vt:lpstr>デモ</vt:lpstr>
      <vt:lpstr>PowerPoint プレゼンテーション</vt:lpstr>
      <vt:lpstr>デモ</vt:lpstr>
      <vt:lpstr>デモ</vt:lpstr>
      <vt:lpstr>デモ</vt:lpstr>
      <vt:lpstr>デモ</vt:lpstr>
      <vt:lpstr>WRITEの反例</vt:lpstr>
      <vt:lpstr>WRITEの反例</vt:lpstr>
      <vt:lpstr>PowerPoint プレゼンテーション</vt:lpstr>
      <vt:lpstr>比較対象のソフトウェア</vt:lpstr>
      <vt:lpstr>iSPINとの比較</vt:lpstr>
      <vt:lpstr>関連研究</vt:lpstr>
      <vt:lpstr>まとめ</vt:lpstr>
      <vt:lpstr>可視化の方針</vt:lpstr>
      <vt:lpstr>Promelaのモデル</vt:lpstr>
      <vt:lpstr>MMLibを使ったモデル</vt:lpstr>
      <vt:lpstr>バグの理解に必要な情報</vt:lpstr>
      <vt:lpstr>目次</vt:lpstr>
      <vt:lpstr>MMLibの構造</vt:lpstr>
      <vt:lpstr>プログラム順序</vt:lpstr>
      <vt:lpstr>メモリ順序</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SPINによるメモリ順序を考慮したソフトウェアモデル検査の 反例可視化</dc:title>
  <dc:creator>稿如 松元</dc:creator>
  <cp:lastModifiedBy>稿如 松元</cp:lastModifiedBy>
  <cp:revision>123</cp:revision>
  <cp:lastPrinted>2019-01-14T09:26:10Z</cp:lastPrinted>
  <dcterms:created xsi:type="dcterms:W3CDTF">2018-12-19T23:06:27Z</dcterms:created>
  <dcterms:modified xsi:type="dcterms:W3CDTF">2019-01-14T11:41:30Z</dcterms:modified>
</cp:coreProperties>
</file>